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54"/>
  </p:notesMasterIdLst>
  <p:handoutMasterIdLst>
    <p:handoutMasterId r:id="rId55"/>
  </p:handoutMasterIdLst>
  <p:sldIdLst>
    <p:sldId id="423" r:id="rId2"/>
    <p:sldId id="344" r:id="rId3"/>
    <p:sldId id="295" r:id="rId4"/>
    <p:sldId id="265" r:id="rId5"/>
    <p:sldId id="338" r:id="rId6"/>
    <p:sldId id="453" r:id="rId7"/>
    <p:sldId id="341" r:id="rId8"/>
    <p:sldId id="365" r:id="rId9"/>
    <p:sldId id="366" r:id="rId10"/>
    <p:sldId id="346" r:id="rId11"/>
    <p:sldId id="454" r:id="rId12"/>
    <p:sldId id="455" r:id="rId13"/>
    <p:sldId id="347" r:id="rId14"/>
    <p:sldId id="417" r:id="rId15"/>
    <p:sldId id="422" r:id="rId16"/>
    <p:sldId id="351" r:id="rId17"/>
    <p:sldId id="440" r:id="rId18"/>
    <p:sldId id="438" r:id="rId19"/>
    <p:sldId id="439" r:id="rId20"/>
    <p:sldId id="420" r:id="rId21"/>
    <p:sldId id="431" r:id="rId22"/>
    <p:sldId id="456" r:id="rId23"/>
    <p:sldId id="457" r:id="rId24"/>
    <p:sldId id="375" r:id="rId25"/>
    <p:sldId id="376" r:id="rId26"/>
    <p:sldId id="444" r:id="rId27"/>
    <p:sldId id="323" r:id="rId28"/>
    <p:sldId id="449" r:id="rId29"/>
    <p:sldId id="377" r:id="rId30"/>
    <p:sldId id="329" r:id="rId31"/>
    <p:sldId id="363" r:id="rId32"/>
    <p:sldId id="328" r:id="rId33"/>
    <p:sldId id="373" r:id="rId34"/>
    <p:sldId id="418" r:id="rId35"/>
    <p:sldId id="458" r:id="rId36"/>
    <p:sldId id="459" r:id="rId37"/>
    <p:sldId id="426" r:id="rId38"/>
    <p:sldId id="419" r:id="rId39"/>
    <p:sldId id="358" r:id="rId40"/>
    <p:sldId id="378" r:id="rId41"/>
    <p:sldId id="382" r:id="rId42"/>
    <p:sldId id="427" r:id="rId43"/>
    <p:sldId id="380" r:id="rId44"/>
    <p:sldId id="383" r:id="rId45"/>
    <p:sldId id="308" r:id="rId46"/>
    <p:sldId id="384" r:id="rId47"/>
    <p:sldId id="353" r:id="rId48"/>
    <p:sldId id="393" r:id="rId49"/>
    <p:sldId id="390" r:id="rId50"/>
    <p:sldId id="396" r:id="rId51"/>
    <p:sldId id="450" r:id="rId52"/>
    <p:sldId id="428" r:id="rId53"/>
  </p:sldIdLst>
  <p:sldSz cx="9144000" cy="6858000" type="screen4x3"/>
  <p:notesSz cx="6858000" cy="9926638"/>
  <p:defaultTextStyle>
    <a:defPPr>
      <a:defRPr lang="de-DE"/>
    </a:defPPr>
    <a:lvl1pPr marL="0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8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4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62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50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25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12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99" algn="l" defTabSz="9141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B3BEC6"/>
    <a:srgbClr val="FF3399"/>
    <a:srgbClr val="002642"/>
    <a:srgbClr val="E63027"/>
    <a:srgbClr val="738897"/>
    <a:srgbClr val="405C71"/>
    <a:srgbClr val="00263C"/>
    <a:srgbClr val="6284C3"/>
    <a:srgbClr val="8BA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25" autoAdjust="0"/>
    <p:restoredTop sz="80000" autoAdjust="0"/>
  </p:normalViewPr>
  <p:slideViewPr>
    <p:cSldViewPr showGuides="1">
      <p:cViewPr varScale="1">
        <p:scale>
          <a:sx n="131" d="100"/>
          <a:sy n="131" d="100"/>
        </p:scale>
        <p:origin x="-1104" y="-96"/>
      </p:cViewPr>
      <p:guideLst>
        <p:guide orient="horz" pos="1003"/>
        <p:guide orient="horz" pos="3861"/>
        <p:guide orient="horz" pos="391"/>
        <p:guide orient="horz" pos="4133"/>
        <p:guide orient="horz" pos="2568"/>
        <p:guide orient="horz" pos="754"/>
        <p:guide orient="horz" pos="867"/>
        <p:guide orient="horz" pos="1185"/>
        <p:guide orient="horz" pos="96"/>
        <p:guide orient="horz" pos="2614"/>
        <p:guide orient="horz" pos="2523"/>
        <p:guide pos="2971"/>
        <p:guide pos="2925"/>
        <p:guide pos="3016"/>
        <p:guide pos="5534"/>
        <p:guide pos="340"/>
        <p:guide pos="408"/>
      </p:guideLst>
    </p:cSldViewPr>
  </p:slideViewPr>
  <p:outlineViewPr>
    <p:cViewPr>
      <p:scale>
        <a:sx n="33" d="100"/>
        <a:sy n="33" d="100"/>
      </p:scale>
      <p:origin x="0" y="19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3222" y="-102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ED39506D-7058-49DD-9B36-0BA151FA92E8}" type="datetimeFigureOut">
              <a:rPr lang="de-DE" smtClean="0"/>
              <a:pPr/>
              <a:t>11.03.2015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FFF6DA20-8C64-4D5A-B36A-60B36401D6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9735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774DE6B1-5B3C-46E7-9C59-76E9D7D8853F}" type="datetimeFigureOut">
              <a:rPr lang="de-DE" smtClean="0"/>
              <a:pPr/>
              <a:t>11.03.2015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8" tIns="47954" rIns="95908" bIns="4795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5908" tIns="47954" rIns="95908" bIns="47954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6C866A13-95EB-457A-A8BC-F40E1AF759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35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088" algn="l" defTabSz="91417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174" algn="l" defTabSz="91417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262" algn="l" defTabSz="91417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350" algn="l" defTabSz="91417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438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25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12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99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43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47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49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52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/>
              <a:pPr/>
              <a:t>14</a:t>
            </a:fld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33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37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66A13-95EB-457A-A8BC-F40E1AF759B8}" type="slidenum">
              <a:rPr lang="de-DE" smtClean="0">
                <a:solidFill>
                  <a:prstClr val="black"/>
                </a:solidFill>
              </a:rPr>
              <a:pPr/>
              <a:t>40</a:t>
            </a:fld>
            <a:endParaRPr lang="de-DE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dietz\Desktop\Erledigt\09. Februar 2014\Unternehmenspräsentation\KFZ_N4G3895_ba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571" y="1"/>
            <a:ext cx="9260114" cy="6937828"/>
          </a:xfrm>
          <a:prstGeom prst="rect">
            <a:avLst/>
          </a:prstGeom>
          <a:noFill/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50367" y="1196752"/>
            <a:ext cx="6048375" cy="676535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65282" y="3697342"/>
            <a:ext cx="53943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8924" y="348321"/>
            <a:ext cx="245995" cy="5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150445" y="6203988"/>
            <a:ext cx="1584176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/>
            <a:r>
              <a:rPr lang="de-DE" sz="1200" b="1" dirty="0" smtClean="0">
                <a:solidFill>
                  <a:srgbClr val="000000"/>
                </a:solidFill>
              </a:rPr>
              <a:t>foerch.com</a:t>
            </a:r>
            <a:endParaRPr lang="de-DE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6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:\Arbeitsbereich\5. Corporate Design\2. FÖRCH Logo\1. National\3. Elemente\Mauer\Foerch_Mauer_HG_40 Helligkeit.t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9213" y="-38149"/>
            <a:ext cx="9229725" cy="6924675"/>
          </a:xfrm>
          <a:prstGeom prst="rect">
            <a:avLst/>
          </a:prstGeom>
          <a:noFill/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50367" y="1196752"/>
            <a:ext cx="6048375" cy="676535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56927" y="3697684"/>
            <a:ext cx="53943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8924" y="409903"/>
            <a:ext cx="245995" cy="5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5873" y="315074"/>
            <a:ext cx="6048375" cy="864096"/>
          </a:xfrm>
        </p:spPr>
        <p:txBody>
          <a:bodyPr tIns="36000"/>
          <a:lstStyle>
            <a:lvl1pPr>
              <a:lnSpc>
                <a:spcPts val="3000"/>
              </a:lnSpc>
              <a:defRPr sz="2500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bearbeiten.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B6EDF26-FB46-4193-A9CE-87F5013745D9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6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102" y="887023"/>
            <a:ext cx="8146473" cy="86409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55095" y="1795566"/>
            <a:ext cx="8136480" cy="4321072"/>
          </a:xfrm>
        </p:spPr>
        <p:txBody>
          <a:bodyPr/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489426" y="6646681"/>
            <a:ext cx="1619672" cy="332656"/>
          </a:xfrm>
          <a:prstGeom prst="rect">
            <a:avLst/>
          </a:prstGeom>
        </p:spPr>
        <p:txBody>
          <a:bodyPr anchor="ctr" anchorCtr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0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52561" y="1820585"/>
            <a:ext cx="3959225" cy="4296054"/>
          </a:xfrm>
        </p:spPr>
        <p:txBody>
          <a:bodyPr tIns="0"/>
          <a:lstStyle>
            <a:lvl1pPr>
              <a:lnSpc>
                <a:spcPts val="1900"/>
              </a:lnSpc>
              <a:defRPr sz="1500"/>
            </a:lvl1pPr>
            <a:lvl2pPr marL="209550" indent="-209550">
              <a:lnSpc>
                <a:spcPts val="1900"/>
              </a:lnSpc>
              <a:buSzPct val="80000"/>
              <a:defRPr sz="1500"/>
            </a:lvl2pPr>
            <a:lvl3pPr marL="428625" indent="-219075">
              <a:lnSpc>
                <a:spcPts val="1900"/>
              </a:lnSpc>
              <a:defRPr sz="1500"/>
            </a:lvl3pPr>
            <a:lvl4pPr marL="425450" indent="0">
              <a:lnSpc>
                <a:spcPts val="1900"/>
              </a:lnSpc>
              <a:defRPr sz="1500"/>
            </a:lvl4pPr>
            <a:lvl5pPr marL="212725" indent="0">
              <a:lnSpc>
                <a:spcPts val="1900"/>
              </a:lnSpc>
              <a:defRPr sz="1500"/>
            </a:lvl5pPr>
            <a:lvl6pPr>
              <a:lnSpc>
                <a:spcPts val="1900"/>
              </a:lnSpc>
              <a:defRPr sz="1500"/>
            </a:lvl6pPr>
            <a:lvl7pPr>
              <a:lnSpc>
                <a:spcPts val="1900"/>
              </a:lnSpc>
              <a:defRPr sz="1500"/>
            </a:lvl7pPr>
            <a:lvl8pPr>
              <a:lnSpc>
                <a:spcPts val="1900"/>
              </a:lnSpc>
              <a:defRPr sz="1500"/>
            </a:lvl8pPr>
            <a:lvl9pPr>
              <a:lnSpc>
                <a:spcPts val="1900"/>
              </a:lnSpc>
              <a:defRPr sz="15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787899" y="1823473"/>
            <a:ext cx="4003675" cy="4293165"/>
          </a:xfrm>
        </p:spPr>
        <p:txBody>
          <a:bodyPr tIns="0"/>
          <a:lstStyle>
            <a:lvl1pPr>
              <a:lnSpc>
                <a:spcPts val="1900"/>
              </a:lnSpc>
              <a:defRPr sz="1500"/>
            </a:lvl1pPr>
            <a:lvl2pPr>
              <a:lnSpc>
                <a:spcPts val="1900"/>
              </a:lnSpc>
              <a:defRPr sz="1500"/>
            </a:lvl2pPr>
            <a:lvl3pPr>
              <a:lnSpc>
                <a:spcPts val="1900"/>
              </a:lnSpc>
              <a:defRPr sz="1500"/>
            </a:lvl3pPr>
            <a:lvl4pPr>
              <a:lnSpc>
                <a:spcPts val="1900"/>
              </a:lnSpc>
              <a:defRPr sz="1500"/>
            </a:lvl4pPr>
            <a:lvl5pPr>
              <a:lnSpc>
                <a:spcPts val="1900"/>
              </a:lnSpc>
              <a:defRPr sz="1500"/>
            </a:lvl5pPr>
            <a:lvl6pPr>
              <a:lnSpc>
                <a:spcPts val="1900"/>
              </a:lnSpc>
              <a:defRPr sz="1500"/>
            </a:lvl6pPr>
            <a:lvl7pPr>
              <a:lnSpc>
                <a:spcPts val="1900"/>
              </a:lnSpc>
              <a:defRPr sz="1500"/>
            </a:lvl7pPr>
            <a:lvl8pPr>
              <a:lnSpc>
                <a:spcPts val="1900"/>
              </a:lnSpc>
              <a:defRPr sz="1500"/>
            </a:lvl8pPr>
            <a:lvl9pPr>
              <a:lnSpc>
                <a:spcPts val="1900"/>
              </a:lnSpc>
              <a:defRPr sz="15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489426" y="6646681"/>
            <a:ext cx="1619672" cy="332656"/>
          </a:xfrm>
          <a:prstGeom prst="rect">
            <a:avLst/>
          </a:prstGeom>
        </p:spPr>
        <p:txBody>
          <a:bodyPr anchor="ctr" anchorCtr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E813E41C-946D-4150-BC5B-84388216DFFE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718410" y="1820720"/>
            <a:ext cx="4073165" cy="4295918"/>
          </a:xfrm>
        </p:spPr>
        <p:txBody>
          <a:bodyPr tIns="0"/>
          <a:lstStyle>
            <a:lvl1pPr>
              <a:lnSpc>
                <a:spcPts val="1900"/>
              </a:lnSpc>
              <a:defRPr sz="1500"/>
            </a:lvl1pPr>
            <a:lvl2pPr marL="209550" indent="-209550">
              <a:lnSpc>
                <a:spcPts val="1900"/>
              </a:lnSpc>
              <a:buSzPct val="80000"/>
              <a:defRPr sz="1500"/>
            </a:lvl2pPr>
            <a:lvl3pPr marL="428625" indent="-219075">
              <a:lnSpc>
                <a:spcPts val="1900"/>
              </a:lnSpc>
              <a:defRPr sz="1500"/>
            </a:lvl3pPr>
            <a:lvl4pPr marL="425450" indent="0">
              <a:lnSpc>
                <a:spcPts val="1900"/>
              </a:lnSpc>
              <a:defRPr sz="1500"/>
            </a:lvl4pPr>
            <a:lvl5pPr marL="212725" indent="0">
              <a:lnSpc>
                <a:spcPts val="1900"/>
              </a:lnSpc>
              <a:defRPr sz="1500"/>
            </a:lvl5pPr>
            <a:lvl6pPr>
              <a:lnSpc>
                <a:spcPts val="1900"/>
              </a:lnSpc>
              <a:defRPr sz="1500"/>
            </a:lvl6pPr>
            <a:lvl7pPr>
              <a:lnSpc>
                <a:spcPts val="1900"/>
              </a:lnSpc>
              <a:defRPr sz="1500"/>
            </a:lvl7pPr>
            <a:lvl8pPr>
              <a:lnSpc>
                <a:spcPts val="1900"/>
              </a:lnSpc>
              <a:defRPr sz="1500"/>
            </a:lvl8pPr>
            <a:lvl9pPr>
              <a:lnSpc>
                <a:spcPts val="1900"/>
              </a:lnSpc>
              <a:defRPr sz="1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645737" y="1823473"/>
            <a:ext cx="4075488" cy="4293165"/>
          </a:xfrm>
        </p:spPr>
        <p:txBody>
          <a:bodyPr tIns="0"/>
          <a:lstStyle>
            <a:lvl1pPr>
              <a:lnSpc>
                <a:spcPts val="1900"/>
              </a:lnSpc>
              <a:defRPr sz="1500"/>
            </a:lvl1pPr>
            <a:lvl2pPr>
              <a:lnSpc>
                <a:spcPts val="1900"/>
              </a:lnSpc>
              <a:defRPr sz="1500"/>
            </a:lvl2pPr>
            <a:lvl3pPr>
              <a:lnSpc>
                <a:spcPts val="1900"/>
              </a:lnSpc>
              <a:defRPr sz="1500"/>
            </a:lvl3pPr>
            <a:lvl4pPr>
              <a:lnSpc>
                <a:spcPts val="1900"/>
              </a:lnSpc>
              <a:defRPr sz="1500"/>
            </a:lvl4pPr>
            <a:lvl5pPr>
              <a:lnSpc>
                <a:spcPts val="1900"/>
              </a:lnSpc>
              <a:defRPr sz="1500"/>
            </a:lvl5pPr>
            <a:lvl6pPr>
              <a:lnSpc>
                <a:spcPts val="1900"/>
              </a:lnSpc>
              <a:defRPr sz="1500"/>
            </a:lvl6pPr>
            <a:lvl7pPr>
              <a:lnSpc>
                <a:spcPts val="1900"/>
              </a:lnSpc>
              <a:defRPr sz="1500"/>
            </a:lvl7pPr>
            <a:lvl8pPr>
              <a:lnSpc>
                <a:spcPts val="1900"/>
              </a:lnSpc>
              <a:defRPr sz="1500"/>
            </a:lvl8pPr>
            <a:lvl9pPr>
              <a:lnSpc>
                <a:spcPts val="1900"/>
              </a:lnSpc>
              <a:defRPr sz="1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489426" y="6646681"/>
            <a:ext cx="1619672" cy="332656"/>
          </a:xfrm>
          <a:prstGeom prst="rect">
            <a:avLst/>
          </a:prstGeom>
        </p:spPr>
        <p:txBody>
          <a:bodyPr anchor="ctr" anchorCtr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266B4CC-2D4D-46DD-A461-57A57FBB0E1C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2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47700" y="1858472"/>
            <a:ext cx="8143875" cy="4264515"/>
          </a:xfrm>
        </p:spPr>
        <p:txBody>
          <a:bodyPr/>
          <a:lstStyle>
            <a:lvl1pPr>
              <a:lnSpc>
                <a:spcPts val="2400"/>
              </a:lnSpc>
              <a:defRPr sz="1700" b="1"/>
            </a:lvl1pPr>
            <a:lvl2pPr>
              <a:lnSpc>
                <a:spcPts val="2400"/>
              </a:lnSpc>
              <a:defRPr sz="1700"/>
            </a:lvl2pPr>
            <a:lvl3pPr>
              <a:lnSpc>
                <a:spcPts val="2400"/>
              </a:lnSpc>
              <a:defRPr sz="1700"/>
            </a:lvl3pPr>
            <a:lvl4pPr>
              <a:lnSpc>
                <a:spcPts val="2400"/>
              </a:lnSpc>
              <a:defRPr sz="1700"/>
            </a:lvl4pPr>
            <a:lvl5pPr>
              <a:lnSpc>
                <a:spcPts val="2400"/>
              </a:lnSpc>
              <a:defRPr sz="1700"/>
            </a:lvl5pPr>
            <a:lvl6pPr>
              <a:lnSpc>
                <a:spcPts val="2400"/>
              </a:lnSpc>
              <a:defRPr sz="1700"/>
            </a:lvl6pPr>
            <a:lvl7pPr>
              <a:lnSpc>
                <a:spcPts val="2400"/>
              </a:lnSpc>
              <a:defRPr sz="1700"/>
            </a:lvl7pPr>
            <a:lvl8pPr>
              <a:lnSpc>
                <a:spcPts val="2400"/>
              </a:lnSpc>
              <a:defRPr sz="1700"/>
            </a:lvl8pPr>
            <a:lvl9pPr>
              <a:lnSpc>
                <a:spcPts val="2400"/>
              </a:lnSpc>
              <a:defRPr sz="17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53F2F87C-DF12-4AC2-8820-53B6E976E4EC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B6EDF26-FB46-4193-A9CE-87F5013745D9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-247716" y="-295326"/>
            <a:ext cx="9793359" cy="730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B6EDF26-FB46-4193-A9CE-87F5013745D9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226953" y="800064"/>
            <a:ext cx="312797" cy="10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:\Arbeitsbereich\5. Corporate Design\2. FÖRCH Logo\1. National\1. FÖRCH Logo\1. Farbig\Logo ohne Claim\Foerchlogo.tif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128883" y="440509"/>
            <a:ext cx="1657959" cy="439200"/>
          </a:xfrm>
          <a:prstGeom prst="rect">
            <a:avLst/>
          </a:prstGeom>
          <a:noFill/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37542" y="884612"/>
            <a:ext cx="815844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</a:t>
            </a:r>
            <a:br>
              <a:rPr lang="de-DE" dirty="0" smtClean="0"/>
            </a:br>
            <a:r>
              <a:rPr lang="de-DE" dirty="0" smtClean="0"/>
              <a:t>durch Klicken bearbeiten.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5416" y="1870400"/>
            <a:ext cx="8153742" cy="42462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7665163" y="6632373"/>
            <a:ext cx="0" cy="11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0" y="7034"/>
            <a:ext cx="9144000" cy="147600"/>
          </a:xfrm>
          <a:prstGeom prst="rect">
            <a:avLst/>
          </a:prstGeom>
          <a:solidFill>
            <a:srgbClr val="002642"/>
          </a:solidFill>
          <a:ln>
            <a:solidFill>
              <a:srgbClr val="0026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0" y="6562800"/>
            <a:ext cx="9144000" cy="295200"/>
          </a:xfrm>
          <a:prstGeom prst="rect">
            <a:avLst/>
          </a:prstGeom>
          <a:solidFill>
            <a:srgbClr val="E63027"/>
          </a:solidFill>
          <a:ln>
            <a:solidFill>
              <a:srgbClr val="E630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screen"/>
          <a:stretch>
            <a:fillRect/>
          </a:stretch>
        </p:blipFill>
        <p:spPr bwMode="auto">
          <a:xfrm>
            <a:off x="358810" y="951166"/>
            <a:ext cx="193580" cy="43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Datumsplatzhalter 6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 anchor="ctr" anchorCtr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5B6EDF26-FB46-4193-A9CE-87F5013745D9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8" name="Datumsplatzhalter 6"/>
          <p:cNvSpPr txBox="1">
            <a:spLocks/>
          </p:cNvSpPr>
          <p:nvPr/>
        </p:nvSpPr>
        <p:spPr>
          <a:xfrm>
            <a:off x="3907621" y="6646681"/>
            <a:ext cx="1619672" cy="332656"/>
          </a:xfrm>
          <a:prstGeom prst="rect">
            <a:avLst/>
          </a:prstGeom>
        </p:spPr>
        <p:txBody>
          <a:bodyPr anchor="ctr" anchorCtr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914400">
              <a:defRPr/>
            </a:pPr>
            <a:fld id="{0FB4DA03-E096-41E5-B9AB-CE3F834E8289}" type="slidenum">
              <a:rPr lang="de-DE" sz="1000" smtClean="0">
                <a:solidFill>
                  <a:srgbClr val="FFFFFF"/>
                </a:solidFill>
              </a:rPr>
              <a:pPr defTabSz="914400">
                <a:defRPr/>
              </a:pPr>
              <a:t>‹Nr.›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>
              <a:defRPr/>
            </a:pP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8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28" r:id="rId2"/>
    <p:sldLayoutId id="2147483731" r:id="rId3"/>
    <p:sldLayoutId id="2147483733" r:id="rId4"/>
    <p:sldLayoutId id="2147483735" r:id="rId5"/>
    <p:sldLayoutId id="2147483746" r:id="rId6"/>
    <p:sldLayoutId id="2147483753" r:id="rId7"/>
    <p:sldLayoutId id="2147483752" r:id="rId8"/>
    <p:sldLayoutId id="2147483775" r:id="rId9"/>
  </p:sldLayoutIdLst>
  <p:hf hdr="0" ft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600" kern="1200" spc="-80" baseline="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ts val="2600"/>
        </a:lnSpc>
        <a:spcBef>
          <a:spcPts val="0"/>
        </a:spcBef>
        <a:buClr>
          <a:schemeClr val="tx2"/>
        </a:buClr>
        <a:buSzPct val="80000"/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ts val="2600"/>
        </a:lnSpc>
        <a:spcBef>
          <a:spcPts val="0"/>
        </a:spcBef>
        <a:buFont typeface="Symbol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-Arbeitsblatt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-Arbeitsblatt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-Arbeitsblatt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-Arbeitsblatt6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-Arbeitsblat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Microsoft_Excel_97-2003-Arbeitsblatt2.xls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755873" y="315074"/>
            <a:ext cx="6048375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spc="-80" dirty="0" smtClean="0">
                <a:latin typeface="Arial Black" pitchFamily="34" charset="0"/>
                <a:ea typeface="+mj-ea"/>
                <a:cs typeface="+mj-cs"/>
              </a:rPr>
              <a:t>Your strong partner for trade and industry.</a:t>
            </a:r>
            <a:r>
              <a:rPr kumimoji="0" lang="en-GB" sz="26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de-DE" sz="26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de-DE" sz="26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endParaRPr kumimoji="0" lang="de-DE" sz="2600" b="0" i="0" u="none" strike="noStrike" kern="1200" cap="none" spc="-8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7812" y="1180299"/>
            <a:ext cx="6589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More than 50 years of expertise.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en-GB" sz="2800" dirty="0" smtClean="0"/>
              <a:t>Key Figures - Group.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8"/>
          <p:cNvGrpSpPr/>
          <p:nvPr/>
        </p:nvGrpSpPr>
        <p:grpSpPr>
          <a:xfrm>
            <a:off x="600075" y="1735176"/>
            <a:ext cx="8601075" cy="4543425"/>
            <a:chOff x="571500" y="1576349"/>
            <a:chExt cx="8601075" cy="4543425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571500" y="1576349"/>
            <a:ext cx="8601075" cy="4543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40" name="Worksheet" r:id="rId3" imgW="8429519" imgH="4457584" progId="Excel.Sheet.8">
                    <p:embed/>
                  </p:oleObj>
                </mc:Choice>
                <mc:Fallback>
                  <p:oleObj name="Worksheet" r:id="rId3" imgW="8429519" imgH="4457584" progId="Excel.Sheet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" y="1576349"/>
                          <a:ext cx="8601075" cy="4543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hteck 7"/>
            <p:cNvSpPr/>
            <p:nvPr/>
          </p:nvSpPr>
          <p:spPr>
            <a:xfrm>
              <a:off x="7559675" y="2071677"/>
              <a:ext cx="652513" cy="3628997"/>
            </a:xfrm>
            <a:prstGeom prst="rect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9" tIns="45674" rIns="91349" bIns="45674" rtlCol="0" anchor="ctr"/>
            <a:lstStyle/>
            <a:p>
              <a:pPr algn="ctr" defTabSz="647375"/>
              <a:endParaRPr lang="de-DE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Turnover</a:t>
            </a:r>
            <a:r>
              <a:rPr lang="de-DE" dirty="0" smtClean="0"/>
              <a:t> Development.</a:t>
            </a:r>
            <a:endParaRPr lang="de-DE" dirty="0"/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Key </a:t>
            </a:r>
            <a:r>
              <a:rPr lang="de-DE" sz="12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Figures</a:t>
            </a: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- Group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5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92083" y="1803378"/>
            <a:ext cx="1734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Turnover</a:t>
            </a:r>
            <a:r>
              <a:rPr lang="de-DE" sz="1200" b="1" dirty="0" smtClean="0"/>
              <a:t> in </a:t>
            </a:r>
            <a:r>
              <a:rPr lang="de-DE" sz="1200" b="1" dirty="0" err="1" smtClean="0"/>
              <a:t>million</a:t>
            </a:r>
            <a:r>
              <a:rPr lang="de-DE" sz="1200" b="1" dirty="0" smtClean="0"/>
              <a:t> €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Employee</a:t>
            </a:r>
            <a:r>
              <a:rPr lang="de-DE" dirty="0" smtClean="0"/>
              <a:t> Development.</a:t>
            </a:r>
            <a:endParaRPr lang="de-DE" dirty="0"/>
          </a:p>
        </p:txBody>
      </p:sp>
      <p:sp>
        <p:nvSpPr>
          <p:cNvPr id="12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</a:rPr>
              <a:t>Key </a:t>
            </a:r>
            <a:r>
              <a:rPr lang="de-DE" sz="1200" dirty="0" err="1" smtClean="0">
                <a:solidFill>
                  <a:srgbClr val="000000"/>
                </a:solidFill>
              </a:rPr>
              <a:t>Figures</a:t>
            </a:r>
            <a:r>
              <a:rPr lang="de-DE" sz="1200" dirty="0" smtClean="0">
                <a:solidFill>
                  <a:srgbClr val="000000"/>
                </a:solidFill>
              </a:rPr>
              <a:t> - Group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5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2" name="Gruppieren 25"/>
          <p:cNvGrpSpPr/>
          <p:nvPr/>
        </p:nvGrpSpPr>
        <p:grpSpPr>
          <a:xfrm>
            <a:off x="504825" y="1953580"/>
            <a:ext cx="8601075" cy="3904296"/>
            <a:chOff x="69921" y="1656486"/>
            <a:chExt cx="9091840" cy="4287828"/>
          </a:xfrm>
        </p:grpSpPr>
        <p:sp>
          <p:nvSpPr>
            <p:cNvPr id="27" name="Textfeld 18"/>
            <p:cNvSpPr txBox="1">
              <a:spLocks noChangeArrowheads="1"/>
            </p:cNvSpPr>
            <p:nvPr/>
          </p:nvSpPr>
          <p:spPr bwMode="auto">
            <a:xfrm>
              <a:off x="7247333" y="1656486"/>
              <a:ext cx="1444625" cy="443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26" tIns="32113" rIns="64226" bIns="32113">
              <a:spAutoFit/>
            </a:bodyPr>
            <a:lstStyle/>
            <a:p>
              <a:pPr algn="ctr"/>
              <a:r>
                <a:rPr lang="de-DE" sz="1100" b="1" dirty="0" err="1" smtClean="0"/>
                <a:t>Employees</a:t>
              </a:r>
              <a:r>
                <a:rPr lang="de-DE" sz="1100" b="1" dirty="0" smtClean="0"/>
                <a:t/>
              </a:r>
              <a:br>
                <a:rPr lang="de-DE" sz="1100" b="1" dirty="0" smtClean="0"/>
              </a:br>
              <a:r>
                <a:rPr lang="de-DE" sz="1100" b="1" dirty="0" err="1" smtClean="0"/>
                <a:t>planned</a:t>
              </a:r>
              <a:endParaRPr lang="de-DE" sz="1100" b="1" dirty="0"/>
            </a:p>
          </p:txBody>
        </p:sp>
        <p:grpSp>
          <p:nvGrpSpPr>
            <p:cNvPr id="3" name="Gruppieren 12"/>
            <p:cNvGrpSpPr/>
            <p:nvPr/>
          </p:nvGrpSpPr>
          <p:grpSpPr>
            <a:xfrm>
              <a:off x="69921" y="1843730"/>
              <a:ext cx="9091840" cy="4100584"/>
              <a:chOff x="486749" y="2366879"/>
              <a:chExt cx="8873469" cy="3826525"/>
            </a:xfrm>
          </p:grpSpPr>
          <p:graphicFrame>
            <p:nvGraphicFramePr>
              <p:cNvPr id="30" name="Object 3"/>
              <p:cNvGraphicFramePr>
                <a:graphicFrameLocks noChangeAspect="1"/>
              </p:cNvGraphicFramePr>
              <p:nvPr/>
            </p:nvGraphicFramePr>
            <p:xfrm>
              <a:off x="486749" y="2366879"/>
              <a:ext cx="8873469" cy="3826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664" name="Worksheet" r:id="rId3" imgW="8429519" imgH="3657484" progId="Excel.Sheet.8">
                      <p:embed/>
                    </p:oleObj>
                  </mc:Choice>
                  <mc:Fallback>
                    <p:oleObj name="Worksheet" r:id="rId3" imgW="8429519" imgH="3657484" progId="Excel.Sheet.8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6749" y="2366879"/>
                            <a:ext cx="8873469" cy="38265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Rechteck 30"/>
              <p:cNvSpPr/>
              <p:nvPr/>
            </p:nvSpPr>
            <p:spPr>
              <a:xfrm>
                <a:off x="7814158" y="2786624"/>
                <a:ext cx="683894" cy="2982180"/>
              </a:xfrm>
              <a:prstGeom prst="rect">
                <a:avLst/>
              </a:prstGeom>
              <a:solidFill>
                <a:schemeClr val="tx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49" tIns="45674" rIns="91349" bIns="45674" rtlCol="0" anchor="ctr"/>
              <a:lstStyle/>
              <a:p>
                <a:pPr algn="ctr" defTabSz="647375"/>
                <a:endParaRPr lang="de-DE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" name="Textfeld 31"/>
          <p:cNvSpPr txBox="1"/>
          <p:nvPr/>
        </p:nvSpPr>
        <p:spPr>
          <a:xfrm>
            <a:off x="592083" y="1803378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Number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of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employees</a:t>
            </a:r>
            <a:endParaRPr lang="de-DE" sz="12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197211" y="3626515"/>
            <a:ext cx="25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63C"/>
              </a:buClr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</a:rPr>
              <a:t> .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200389" y="4232286"/>
            <a:ext cx="21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</a:rPr>
              <a:t>.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smtClean="0"/>
              <a:t>Marketing Channels.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chtungspfeil 9"/>
          <p:cNvSpPr/>
          <p:nvPr/>
        </p:nvSpPr>
        <p:spPr>
          <a:xfrm rot="10800000">
            <a:off x="4787900" y="5802345"/>
            <a:ext cx="1901855" cy="326993"/>
          </a:xfrm>
          <a:prstGeom prst="homePlate">
            <a:avLst/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 smtClean="0"/>
              <a:t>FÖRCH </a:t>
            </a:r>
            <a:r>
              <a:rPr lang="de-DE" sz="2500" dirty="0" err="1" smtClean="0"/>
              <a:t>Direct</a:t>
            </a:r>
            <a:r>
              <a:rPr lang="de-DE" sz="2500" dirty="0" smtClean="0"/>
              <a:t> </a:t>
            </a:r>
            <a:r>
              <a:rPr lang="de-DE" sz="2500" dirty="0" err="1" smtClean="0"/>
              <a:t>Sales</a:t>
            </a:r>
            <a:r>
              <a:rPr lang="de-DE" sz="2500" dirty="0" smtClean="0"/>
              <a:t>.</a:t>
            </a:r>
            <a:br>
              <a:rPr lang="de-DE" sz="2500" dirty="0" smtClean="0"/>
            </a:br>
            <a:endParaRPr lang="de-DE" sz="25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788025" y="1749402"/>
            <a:ext cx="4010866" cy="3945112"/>
          </a:xfrm>
        </p:spPr>
        <p:txBody>
          <a:bodyPr/>
          <a:lstStyle/>
          <a:p>
            <a:pPr lvl="1">
              <a:lnSpc>
                <a:spcPts val="2200"/>
              </a:lnSpc>
              <a:buNone/>
            </a:pPr>
            <a:r>
              <a:rPr lang="en-GB" sz="1800" b="1" dirty="0" smtClean="0"/>
              <a:t>Customer Requirements:</a:t>
            </a:r>
          </a:p>
          <a:p>
            <a:pPr lvl="1">
              <a:lnSpc>
                <a:spcPts val="2300"/>
              </a:lnSpc>
            </a:pPr>
            <a:r>
              <a:rPr lang="en-GB" sz="1800" dirty="0" smtClean="0"/>
              <a:t>High service </a:t>
            </a:r>
            <a:r>
              <a:rPr lang="en-GB" sz="1800" dirty="0" smtClean="0"/>
              <a:t>degree: </a:t>
            </a:r>
            <a:r>
              <a:rPr lang="en-GB" sz="1800" dirty="0" smtClean="0"/>
              <a:t>&gt; 98,5 %</a:t>
            </a:r>
          </a:p>
          <a:p>
            <a:pPr marL="0" lvl="1" indent="0">
              <a:lnSpc>
                <a:spcPts val="2300"/>
              </a:lnSpc>
              <a:buNone/>
            </a:pPr>
            <a:r>
              <a:rPr lang="en-GB" sz="1800" dirty="0" smtClean="0"/>
              <a:t>   delivery </a:t>
            </a:r>
            <a:r>
              <a:rPr lang="en-GB" sz="1800" dirty="0" smtClean="0"/>
              <a:t>of goods in Germany </a:t>
            </a:r>
            <a:r>
              <a:rPr lang="en-GB" sz="1800" dirty="0" smtClean="0"/>
              <a:t>within</a:t>
            </a:r>
            <a:br>
              <a:rPr lang="en-GB" sz="1800" dirty="0" smtClean="0"/>
            </a:br>
            <a:r>
              <a:rPr lang="en-GB" sz="1800" dirty="0" smtClean="0"/>
              <a:t>   24 </a:t>
            </a:r>
            <a:r>
              <a:rPr lang="en-GB" sz="1800" dirty="0" smtClean="0"/>
              <a:t>hours when order is sent until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   5:30 </a:t>
            </a:r>
            <a:r>
              <a:rPr lang="en-GB" sz="1800" dirty="0" smtClean="0"/>
              <a:t>p.m.</a:t>
            </a:r>
          </a:p>
          <a:p>
            <a:pPr lvl="1">
              <a:lnSpc>
                <a:spcPts val="1300"/>
              </a:lnSpc>
            </a:pPr>
            <a:endParaRPr lang="en-GB" sz="1800" dirty="0" smtClean="0"/>
          </a:p>
          <a:p>
            <a:pPr lvl="1">
              <a:lnSpc>
                <a:spcPts val="2200"/>
              </a:lnSpc>
              <a:buNone/>
            </a:pPr>
            <a:r>
              <a:rPr lang="en-GB" sz="1800" b="1" dirty="0" smtClean="0"/>
              <a:t>Sales Rep. </a:t>
            </a:r>
            <a:r>
              <a:rPr lang="en-GB" sz="1800" b="1" dirty="0" smtClean="0"/>
              <a:t>Equipment: 2-Device-Strategy</a:t>
            </a:r>
          </a:p>
          <a:p>
            <a:pPr lvl="1">
              <a:lnSpc>
                <a:spcPts val="1000"/>
              </a:lnSpc>
              <a:buNone/>
            </a:pPr>
            <a:endParaRPr lang="en-GB" sz="1600" b="1" dirty="0" smtClean="0"/>
          </a:p>
          <a:p>
            <a:pPr lvl="1">
              <a:lnSpc>
                <a:spcPts val="2200"/>
              </a:lnSpc>
              <a:buNone/>
            </a:pPr>
            <a:r>
              <a:rPr lang="en-GB" sz="1800" b="1" dirty="0" smtClean="0"/>
              <a:t>iPad</a:t>
            </a:r>
          </a:p>
          <a:p>
            <a:pPr lvl="1">
              <a:lnSpc>
                <a:spcPts val="2200"/>
              </a:lnSpc>
            </a:pPr>
            <a:r>
              <a:rPr lang="en-GB" sz="1800" dirty="0" smtClean="0"/>
              <a:t>Collection</a:t>
            </a:r>
          </a:p>
          <a:p>
            <a:pPr lvl="1">
              <a:lnSpc>
                <a:spcPts val="2200"/>
              </a:lnSpc>
            </a:pPr>
            <a:r>
              <a:rPr lang="en-GB" sz="1800" dirty="0" smtClean="0"/>
              <a:t>Order entry</a:t>
            </a:r>
          </a:p>
          <a:p>
            <a:pPr lvl="1">
              <a:lnSpc>
                <a:spcPts val="2200"/>
              </a:lnSpc>
              <a:buNone/>
            </a:pPr>
            <a:r>
              <a:rPr lang="en-GB" sz="1800" b="1" dirty="0" smtClean="0"/>
              <a:t>iPhone</a:t>
            </a:r>
          </a:p>
          <a:p>
            <a:pPr lvl="1">
              <a:lnSpc>
                <a:spcPts val="2200"/>
              </a:lnSpc>
            </a:pPr>
            <a:r>
              <a:rPr lang="en-GB" sz="1800" dirty="0" smtClean="0"/>
              <a:t>Communication</a:t>
            </a:r>
          </a:p>
          <a:p>
            <a:pPr lvl="1">
              <a:lnSpc>
                <a:spcPts val="2200"/>
              </a:lnSpc>
            </a:pPr>
            <a:r>
              <a:rPr lang="en-GB" sz="1800" dirty="0" smtClean="0"/>
              <a:t>Price list</a:t>
            </a:r>
          </a:p>
          <a:p>
            <a:pPr lvl="1"/>
            <a:endParaRPr lang="de-DE" dirty="0"/>
          </a:p>
        </p:txBody>
      </p:sp>
      <p:sp>
        <p:nvSpPr>
          <p:cNvPr id="17" name="Richtungspfeil 16"/>
          <p:cNvSpPr/>
          <p:nvPr/>
        </p:nvSpPr>
        <p:spPr>
          <a:xfrm>
            <a:off x="5302260" y="5802345"/>
            <a:ext cx="1865341" cy="326993"/>
          </a:xfrm>
          <a:prstGeom prst="homePlate">
            <a:avLst/>
          </a:prstGeom>
          <a:solidFill>
            <a:srgbClr val="002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 smtClean="0"/>
              <a:t>   24/7 Online</a:t>
            </a:r>
            <a:endParaRPr lang="de-DE" sz="1400" b="1" dirty="0"/>
          </a:p>
        </p:txBody>
      </p:sp>
      <p:sp>
        <p:nvSpPr>
          <p:cNvPr id="15" name="Titelplatzhalter 1"/>
          <p:cNvSpPr txBox="1">
            <a:spLocks/>
          </p:cNvSpPr>
          <p:nvPr/>
        </p:nvSpPr>
        <p:spPr>
          <a:xfrm>
            <a:off x="635471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Marketing Channels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A41F1EBA-B4D3-4E17-B126-15065A34E7F8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53250" name="Picture 2" descr="L:\Bilder\1. Imagebilder\2. Kfz\2. Nfz\3. Hände Produkte\KFZ_N4G3895_ba.TIF"/>
          <p:cNvPicPr>
            <a:picLocks noChangeAspect="1" noChangeArrowheads="1"/>
          </p:cNvPicPr>
          <p:nvPr/>
        </p:nvPicPr>
        <p:blipFill>
          <a:blip r:embed="rId3" cstate="screen"/>
          <a:srcRect b="-403"/>
          <a:stretch>
            <a:fillRect/>
          </a:stretch>
        </p:blipFill>
        <p:spPr bwMode="auto">
          <a:xfrm>
            <a:off x="647700" y="1785915"/>
            <a:ext cx="3995738" cy="4381559"/>
          </a:xfrm>
          <a:prstGeom prst="rect">
            <a:avLst/>
          </a:prstGeom>
          <a:noFill/>
        </p:spPr>
      </p:pic>
      <p:pic>
        <p:nvPicPr>
          <p:cNvPr id="64513" name="Picture 1" descr="L:\Bilder\1. Imagebilder\6. Sonstiges\Kommunikation\09-13 Iphone App\_76A4008_ba_datamobil-72p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90" y="4149725"/>
            <a:ext cx="1527135" cy="1979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4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dietz\Desktop\Erledigt\18. November 2014\20140213_Deutschlandkarte_Projektiert_extern_mit Grenzen_englis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9600" y="1324800"/>
            <a:ext cx="3614624" cy="478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de-DE" smtClean="0"/>
              <a:t>25 </a:t>
            </a:r>
            <a:r>
              <a:rPr lang="de-DE" dirty="0" smtClean="0"/>
              <a:t>FÖRCH </a:t>
            </a:r>
            <a:r>
              <a:rPr lang="de-DE" dirty="0" err="1" smtClean="0"/>
              <a:t>Sales</a:t>
            </a:r>
            <a:r>
              <a:rPr lang="de-DE" dirty="0" smtClean="0"/>
              <a:t> Offices in Germany.</a:t>
            </a:r>
            <a:endParaRPr lang="de-DE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54884" y="1730114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sz="1600" dirty="0" smtClean="0"/>
              <a:t>Back office </a:t>
            </a:r>
            <a:r>
              <a:rPr lang="en-GB" sz="1600" dirty="0" smtClean="0"/>
              <a:t>for regional </a:t>
            </a:r>
          </a:p>
          <a:p>
            <a:pPr marL="269809" lvl="1" indent="-269809">
              <a:lnSpc>
                <a:spcPts val="2400"/>
              </a:lnSpc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sz="1600" dirty="0" smtClean="0"/>
              <a:t>	customer service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sz="1600" dirty="0" smtClean="0"/>
              <a:t>Customized  product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selection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sz="1600" noProof="0" dirty="0" smtClean="0"/>
              <a:t>Several </a:t>
            </a:r>
            <a:r>
              <a:rPr lang="en-GB" sz="1600" noProof="0" dirty="0" smtClean="0"/>
              <a:t>thousands of </a:t>
            </a:r>
            <a:r>
              <a:rPr lang="en-GB" sz="1600" noProof="0" dirty="0" smtClean="0"/>
              <a:t>articles available on site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sz="1600" dirty="0" smtClean="0"/>
              <a:t>For covering immediate needs</a:t>
            </a:r>
            <a:endParaRPr kumimoji="0" lang="en-GB" sz="16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sz="1600" dirty="0" smtClean="0"/>
              <a:t>Locations for trainings and meetings of the 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sz="1600" dirty="0" smtClean="0"/>
              <a:t>	Field Service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sz="1600" dirty="0" smtClean="0"/>
              <a:t>In-House Exhibitions</a:t>
            </a:r>
            <a:endParaRPr lang="de-DE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endParaRPr lang="de-DE" dirty="0" smtClean="0"/>
          </a:p>
        </p:txBody>
      </p:sp>
      <p:pic>
        <p:nvPicPr>
          <p:cNvPr id="10" name="Picture 2" descr="U:\Lohmann\VNL\Heilbronn\Brüggemann Straße 24\Bilder\Bilder_Aufbau_VNL Heilbronn\Bilder VNL Heilbronn_ausgewählt\VNL Heilbronn Außenansicht_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4688" y="5231785"/>
            <a:ext cx="2601766" cy="88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U:\Lohmann\VNL\Heilbronn\Brüggemann Straße 24\Bilder\Bilder_Aufbau_VNL Heilbronn\Bilder VNL Heilbronn_ausgewählt\VNL Heilbronn Innenansicht 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67071" y="5213824"/>
            <a:ext cx="1631634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Marketing Channels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BB61DC53-6569-44D6-B7F6-C059BB744F7D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29219" y="6082695"/>
            <a:ext cx="2011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900" dirty="0" err="1" smtClean="0"/>
              <a:t>Sales</a:t>
            </a:r>
            <a:r>
              <a:rPr lang="de-DE" sz="900" dirty="0" smtClean="0"/>
              <a:t> Offices</a:t>
            </a:r>
            <a:endParaRPr lang="de-DE" sz="900" dirty="0"/>
          </a:p>
        </p:txBody>
      </p:sp>
      <p:sp>
        <p:nvSpPr>
          <p:cNvPr id="15" name="Textfeld 14"/>
          <p:cNvSpPr txBox="1"/>
          <p:nvPr/>
        </p:nvSpPr>
        <p:spPr>
          <a:xfrm>
            <a:off x="6699278" y="6074069"/>
            <a:ext cx="2595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65000"/>
                </a:schemeClr>
              </a:buClr>
            </a:pPr>
            <a:r>
              <a:rPr lang="de-DE" sz="900" dirty="0" err="1" smtClean="0"/>
              <a:t>Planned</a:t>
            </a:r>
            <a:r>
              <a:rPr lang="de-DE" sz="900" dirty="0" smtClean="0"/>
              <a:t> </a:t>
            </a:r>
            <a:r>
              <a:rPr lang="de-DE" sz="900" dirty="0" err="1" smtClean="0"/>
              <a:t>Sales</a:t>
            </a:r>
            <a:r>
              <a:rPr lang="de-DE" sz="900" dirty="0" smtClean="0"/>
              <a:t> Offices</a:t>
            </a:r>
            <a:endParaRPr lang="de-DE" sz="900" dirty="0"/>
          </a:p>
        </p:txBody>
      </p:sp>
      <p:pic>
        <p:nvPicPr>
          <p:cNvPr id="68610" name="Picture 2" descr="C:\Users\dietz\Desktop\Erledigt\09. Februar 2014\Unternehmenspräsentation\20140213_Deutschlandkarte_Projektiert_extern_mit Grenzen_Final_ohne blaue Ö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8098" y="6148440"/>
            <a:ext cx="88514" cy="108000"/>
          </a:xfrm>
          <a:prstGeom prst="rect">
            <a:avLst/>
          </a:prstGeom>
          <a:noFill/>
        </p:spPr>
      </p:pic>
      <p:pic>
        <p:nvPicPr>
          <p:cNvPr id="19" name="Picture 2" descr="C:\Users\dietz\Desktop\Erledigt\09. Februar 2014\Unternehmenspräsentation\20140213_Deutschlandkarte_Projektiert_extern_mit Grenzen_Final_ohne blaue Ös.jpg"/>
          <p:cNvPicPr>
            <a:picLocks noChangeAspect="1" noChangeArrowheads="1"/>
          </p:cNvPicPr>
          <p:nvPr/>
        </p:nvPicPr>
        <p:blipFill>
          <a:blip r:embed="rId7" cstate="print"/>
          <a:srcRect r="-32726"/>
          <a:stretch>
            <a:fillRect/>
          </a:stretch>
        </p:blipFill>
        <p:spPr bwMode="auto">
          <a:xfrm>
            <a:off x="6616728" y="6157627"/>
            <a:ext cx="146052" cy="108000"/>
          </a:xfrm>
          <a:prstGeom prst="rect">
            <a:avLst/>
          </a:prstGeom>
          <a:noFill/>
        </p:spPr>
      </p:pic>
      <p:pic>
        <p:nvPicPr>
          <p:cNvPr id="17" name="Picture 2" descr="C:\Users\dietz\Desktop\Erledigt\18. November 2014\Gelbes Ö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0538" y="6323053"/>
            <a:ext cx="86644" cy="107158"/>
          </a:xfrm>
          <a:prstGeom prst="rect">
            <a:avLst/>
          </a:prstGeom>
          <a:noFill/>
        </p:spPr>
      </p:pic>
      <p:sp>
        <p:nvSpPr>
          <p:cNvPr id="18" name="Textfeld 17"/>
          <p:cNvSpPr txBox="1"/>
          <p:nvPr/>
        </p:nvSpPr>
        <p:spPr>
          <a:xfrm>
            <a:off x="6699278" y="6243138"/>
            <a:ext cx="2181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65000"/>
                </a:schemeClr>
              </a:buClr>
            </a:pPr>
            <a:r>
              <a:rPr lang="de-DE" sz="900" dirty="0" err="1" smtClean="0"/>
              <a:t>Projected</a:t>
            </a:r>
            <a:r>
              <a:rPr lang="de-DE" sz="900" dirty="0" smtClean="0"/>
              <a:t> Sales Offices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de-DE" dirty="0" smtClean="0"/>
              <a:t>E-Commerce.</a:t>
            </a:r>
            <a:endParaRPr lang="de-DE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47700" y="1742800"/>
            <a:ext cx="5786463" cy="4416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FÖRCH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lang="en-GB" b="1" dirty="0" smtClean="0"/>
              <a:t>website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 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noProof="0" dirty="0" smtClean="0"/>
              <a:t>Simplified product search</a:t>
            </a:r>
          </a:p>
          <a:p>
            <a:pPr marL="533400" lvl="2" indent="-266700">
              <a:lnSpc>
                <a:spcPts val="2400"/>
              </a:lnSpc>
              <a:buClr>
                <a:schemeClr val="tx2"/>
              </a:buClr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/>
              <a:t>Intelligent searching</a:t>
            </a:r>
          </a:p>
          <a:p>
            <a:pPr marL="533400" lvl="2" indent="-266700">
              <a:lnSpc>
                <a:spcPts val="2400"/>
              </a:lnSpc>
              <a:buClr>
                <a:schemeClr val="tx2"/>
              </a:buClr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/>
              <a:t>List with suggestions with photo</a:t>
            </a:r>
            <a:endParaRPr lang="en-GB" noProof="0" dirty="0" smtClean="0"/>
          </a:p>
          <a:p>
            <a:pPr marL="533400" lvl="2" indent="-266700">
              <a:lnSpc>
                <a:spcPts val="2400"/>
              </a:lnSpc>
              <a:buClr>
                <a:schemeClr val="tx2"/>
              </a:buClr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/>
              <a:t>Direct entry of article no. or article group</a:t>
            </a:r>
          </a:p>
          <a:p>
            <a:pPr marL="533400" lvl="2" indent="-266700">
              <a:lnSpc>
                <a:spcPts val="2400"/>
              </a:lnSpc>
              <a:buClr>
                <a:schemeClr val="tx2"/>
              </a:buClr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noProof="0" dirty="0" smtClean="0"/>
              <a:t>Filtering acc. to product groups</a:t>
            </a:r>
          </a:p>
          <a:p>
            <a:pPr marL="533400" lvl="2" indent="-266700">
              <a:lnSpc>
                <a:spcPts val="2400"/>
              </a:lnSpc>
              <a:buClr>
                <a:schemeClr val="tx2"/>
              </a:buClr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/>
              <a:t>Online-Browsing Catalogue</a:t>
            </a:r>
            <a:endParaRPr lang="en-GB" noProof="0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All 80.000 articles online available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Recently viewed products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Wish list function 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Check for </a:t>
            </a:r>
            <a:r>
              <a:rPr lang="en-GB" b="1" dirty="0" smtClean="0">
                <a:solidFill>
                  <a:srgbClr val="000000"/>
                </a:solidFill>
              </a:rPr>
              <a:t>foerch.com</a:t>
            </a:r>
            <a:r>
              <a:rPr lang="en-GB" dirty="0" smtClean="0">
                <a:solidFill>
                  <a:srgbClr val="000000"/>
                </a:solidFill>
              </a:rPr>
              <a:t> or </a:t>
            </a:r>
            <a:r>
              <a:rPr lang="en-GB" b="1" dirty="0" smtClean="0">
                <a:solidFill>
                  <a:srgbClr val="000000"/>
                </a:solidFill>
              </a:rPr>
              <a:t>foerch.de</a:t>
            </a:r>
            <a:endParaRPr lang="en-GB" dirty="0" smtClean="0">
              <a:solidFill>
                <a:srgbClr val="000000"/>
              </a:solidFill>
            </a:endParaRP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endParaRPr lang="en-GB" b="1" dirty="0" smtClean="0">
              <a:solidFill>
                <a:srgbClr val="000000"/>
              </a:solidFill>
            </a:endParaRP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en-GB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de-DE" dirty="0" smtClean="0"/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Marketing Channels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017501B6-AEBF-49FC-9ED3-F7D1BAA71C4A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60" y="1881189"/>
            <a:ext cx="3482964" cy="256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85" y="4621908"/>
            <a:ext cx="2570140" cy="149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 txBox="1">
            <a:spLocks/>
          </p:cNvSpPr>
          <p:nvPr/>
        </p:nvSpPr>
        <p:spPr>
          <a:xfrm>
            <a:off x="648000" y="1833578"/>
            <a:ext cx="4139900" cy="4370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1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FÖRCH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web-shop:</a:t>
            </a:r>
            <a:b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Additional functions after registration:</a:t>
            </a:r>
          </a:p>
          <a:p>
            <a:pPr marL="269809" marR="0" lvl="1" indent="-269809" algn="l" defTabSz="914174" rtl="0" eaLnBrk="1" fontAlgn="auto" latinLnBrk="0" hangingPunct="1"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Customised </a:t>
            </a:r>
            <a:r>
              <a:rPr lang="en-GB" dirty="0" smtClean="0"/>
              <a:t>individual prices and pre-defined packaging units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Delivery address administration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Order templates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User administration / </a:t>
            </a:r>
            <a:r>
              <a:rPr lang="en-GB" dirty="0" smtClean="0">
                <a:solidFill>
                  <a:srgbClr val="000000"/>
                </a:solidFill>
              </a:rPr>
              <a:t>permission workflow</a:t>
            </a:r>
            <a:endParaRPr lang="en-GB" b="1" dirty="0" smtClean="0">
              <a:solidFill>
                <a:srgbClr val="000000"/>
              </a:solidFill>
            </a:endParaRP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sym typeface="Wingdings" pitchFamily="2" charset="2"/>
              </a:rPr>
              <a:t>Approval workflow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sym typeface="Wingdings" pitchFamily="2" charset="2"/>
              </a:rPr>
              <a:t>Tool and cost </a:t>
            </a:r>
            <a:r>
              <a:rPr lang="en-GB" dirty="0" err="1" smtClean="0">
                <a:solidFill>
                  <a:srgbClr val="000000"/>
                </a:solidFill>
                <a:sym typeface="Wingdings" pitchFamily="2" charset="2"/>
              </a:rPr>
              <a:t>center</a:t>
            </a:r>
            <a:r>
              <a:rPr lang="en-GB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GB" dirty="0" smtClean="0">
                <a:solidFill>
                  <a:srgbClr val="000000"/>
                </a:solidFill>
                <a:sym typeface="Wingdings" pitchFamily="2" charset="2"/>
              </a:rPr>
              <a:t>management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Scanner based processing</a:t>
            </a:r>
            <a:endParaRPr lang="en-GB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en-GB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de-DE" dirty="0" smtClean="0"/>
              <a:t>E-Commerce.</a:t>
            </a:r>
            <a:endParaRPr lang="de-DE" dirty="0"/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Marketing Channels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017501B6-AEBF-49FC-9ED3-F7D1BAA71C4A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" name="Grafik 6" descr="Unbenannt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1868921"/>
            <a:ext cx="3983039" cy="2136341"/>
          </a:xfrm>
          <a:prstGeom prst="rect">
            <a:avLst/>
          </a:prstGeom>
        </p:spPr>
      </p:pic>
      <p:sp>
        <p:nvSpPr>
          <p:cNvPr id="8" name="Textplatzhalter 4"/>
          <p:cNvSpPr txBox="1">
            <a:spLocks/>
          </p:cNvSpPr>
          <p:nvPr/>
        </p:nvSpPr>
        <p:spPr>
          <a:xfrm>
            <a:off x="4890392" y="1566837"/>
            <a:ext cx="3880603" cy="31036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de-DE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endParaRPr lang="de-DE" dirty="0" smtClean="0"/>
          </a:p>
        </p:txBody>
      </p:sp>
      <p:pic>
        <p:nvPicPr>
          <p:cNvPr id="70657" name="Picture 1" descr="C:\Users\dietz\Desktop\Erledigt\09. Februar 2014\Unternehmenspräsentation\_76A8079_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184650"/>
            <a:ext cx="3995738" cy="1944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de-DE" dirty="0" smtClean="0"/>
              <a:t>E-Commerce.</a:t>
            </a:r>
            <a:endParaRPr lang="de-DE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54884" y="1741190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FÖRCH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Customer App: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Simplified mobile access 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Functions as at the web-shop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All </a:t>
            </a:r>
            <a:r>
              <a:rPr lang="en-GB" dirty="0" smtClean="0">
                <a:solidFill>
                  <a:srgbClr val="000000"/>
                </a:solidFill>
              </a:rPr>
              <a:t>80.000 articles online available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Available for </a:t>
            </a:r>
            <a:r>
              <a:rPr lang="en-GB" dirty="0" smtClean="0">
                <a:solidFill>
                  <a:srgbClr val="000000"/>
                </a:solidFill>
              </a:rPr>
              <a:t>iOS (iPhone/iPad), as well as for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</a:rPr>
              <a:t>	android smartphones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de-DE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endParaRPr lang="de-DE" dirty="0" smtClean="0"/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Marketing Channels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017501B6-AEBF-49FC-9ED3-F7D1BAA71C4A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8850" name="Picture 2" descr="C:\Users\dietz\Desktop\Erledigt\09. Februar 2014\Unternehmenspräsentation\E-Business_Kundenapp_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3450" y="2043130"/>
            <a:ext cx="2400311" cy="4051319"/>
          </a:xfrm>
          <a:prstGeom prst="rect">
            <a:avLst/>
          </a:prstGeom>
          <a:noFill/>
        </p:spPr>
      </p:pic>
      <p:pic>
        <p:nvPicPr>
          <p:cNvPr id="7" name="Grafik 6" descr="KFZ_N4G3393_b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7700" y="4268799"/>
            <a:ext cx="4303714" cy="1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de-DE" dirty="0" smtClean="0"/>
              <a:t>E-Commerce.</a:t>
            </a:r>
            <a:endParaRPr lang="de-DE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54884" y="1739603"/>
            <a:ext cx="7677955" cy="2629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FÖRCH E-Procurement:</a:t>
            </a:r>
            <a:endParaRPr lang="en-GB" dirty="0" smtClean="0"/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Customised 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individual data processing and solutions</a:t>
            </a:r>
            <a:endParaRPr lang="en-GB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Electronic product catalogues for different E-procurement systems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dirty="0" smtClean="0"/>
              <a:t>	 of the FÖRCH customers acc. to </a:t>
            </a:r>
            <a:r>
              <a:rPr lang="en-GB" dirty="0" err="1" smtClean="0"/>
              <a:t>st</a:t>
            </a:r>
            <a:r>
              <a:rPr lang="en-GB" noProof="0" dirty="0" err="1" smtClean="0"/>
              <a:t>andards</a:t>
            </a:r>
            <a:r>
              <a:rPr lang="en-GB" noProof="0" dirty="0" smtClean="0"/>
              <a:t> like e.g. </a:t>
            </a:r>
            <a:r>
              <a:rPr lang="en-GB" noProof="0" dirty="0" err="1" smtClean="0"/>
              <a:t>BMEcat</a:t>
            </a:r>
            <a:r>
              <a:rPr lang="en-GB" noProof="0" dirty="0" smtClean="0"/>
              <a:t>, </a:t>
            </a:r>
            <a:r>
              <a:rPr lang="en-GB" noProof="0" dirty="0" err="1" smtClean="0"/>
              <a:t>Datanorm</a:t>
            </a:r>
            <a:r>
              <a:rPr lang="en-GB" dirty="0" smtClean="0"/>
              <a:t>,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	and others. Classification acc. to 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</a:rPr>
              <a:t>ecl@ss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, UNSPSC, 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</a:rPr>
              <a:t>Etim</a:t>
            </a:r>
            <a:endParaRPr lang="en-GB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Interfaces </a:t>
            </a:r>
            <a:r>
              <a:rPr lang="en-GB" dirty="0" err="1" smtClean="0">
                <a:solidFill>
                  <a:srgbClr val="000000"/>
                </a:solidFill>
                <a:latin typeface="Arial" pitchFamily="34" charset="0"/>
              </a:rPr>
              <a:t>e.g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noProof="0" dirty="0" smtClean="0">
                <a:solidFill>
                  <a:srgbClr val="000000"/>
                </a:solidFill>
                <a:latin typeface="Arial" pitchFamily="34" charset="0"/>
              </a:rPr>
              <a:t>OCI to SAP</a:t>
            </a:r>
            <a:endParaRPr lang="en-GB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en-GB" dirty="0" smtClean="0"/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Marketing Channels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017501B6-AEBF-49FC-9ED3-F7D1BAA71C4A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Headquarters in </a:t>
            </a:r>
            <a:r>
              <a:rPr lang="de-DE" dirty="0" err="1" smtClean="0"/>
              <a:t>Neuenstadt-Kochertürn</a:t>
            </a:r>
            <a:r>
              <a:rPr lang="de-DE" dirty="0" smtClean="0"/>
              <a:t>, Germany</a:t>
            </a:r>
            <a:endParaRPr lang="de-DE" dirty="0"/>
          </a:p>
        </p:txBody>
      </p:sp>
      <p:sp>
        <p:nvSpPr>
          <p:cNvPr id="7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The Company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6" name="Picture 1" descr="C:\Users\dietz\Desktop\Erledigt\20. Januar 2015\Überarbeitung Unternehmenspräsentation\IMG_F_0002.jpg"/>
          <p:cNvPicPr>
            <a:picLocks noChangeAspect="1" noChangeArrowheads="1"/>
          </p:cNvPicPr>
          <p:nvPr/>
        </p:nvPicPr>
        <p:blipFill>
          <a:blip r:embed="rId2" cstate="print"/>
          <a:srcRect t="11614" b="11867"/>
          <a:stretch>
            <a:fillRect/>
          </a:stretch>
        </p:blipFill>
        <p:spPr bwMode="auto">
          <a:xfrm>
            <a:off x="647700" y="1881188"/>
            <a:ext cx="8137525" cy="424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en-GB" dirty="0" smtClean="0"/>
              <a:t>Phone Sales.</a:t>
            </a:r>
            <a:endParaRPr lang="en-GB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54885" y="1823777"/>
            <a:ext cx="3988554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lvl="1" indent="-269809">
              <a:spcAft>
                <a:spcPts val="1200"/>
              </a:spcAft>
              <a:buClr>
                <a:srgbClr val="00264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Professional, selective service over the phone by especially trained employees</a:t>
            </a:r>
            <a:endParaRPr lang="en-GB" b="1" dirty="0" smtClean="0"/>
          </a:p>
          <a:p>
            <a:pPr marL="269809" lvl="1" indent="-269809">
              <a:spcAft>
                <a:spcPts val="1200"/>
              </a:spcAft>
              <a:buClr>
                <a:srgbClr val="00264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Ensuring continuous support for all customers in representation cases</a:t>
            </a:r>
          </a:p>
          <a:p>
            <a:pPr marL="269809" lvl="1" indent="-269809">
              <a:buClr>
                <a:srgbClr val="002642"/>
              </a:buClr>
              <a:buSzPct val="80000"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Acquisition, advisory service and sales contracts</a:t>
            </a:r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Marketing Channels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017501B6-AEBF-49FC-9ED3-F7D1BAA71C4A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" name="Picture 1" descr="C:\Users\dietz\Desktop\Erledigt\20. Januar 2015\Überarbeitung Unternehmenspräsentation\Fotolia_45094158_L_2.jpg"/>
          <p:cNvPicPr>
            <a:picLocks noChangeAspect="1" noChangeArrowheads="1"/>
          </p:cNvPicPr>
          <p:nvPr/>
        </p:nvPicPr>
        <p:blipFill>
          <a:blip r:embed="rId3" cstate="print"/>
          <a:srcRect l="374" r="9417"/>
          <a:stretch>
            <a:fillRect/>
          </a:stretch>
        </p:blipFill>
        <p:spPr bwMode="auto">
          <a:xfrm>
            <a:off x="4953000" y="1881188"/>
            <a:ext cx="3832225" cy="424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en-GB" sz="2800" dirty="0" smtClean="0"/>
              <a:t>Key Figures - Germany.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8"/>
          <p:cNvGrpSpPr/>
          <p:nvPr/>
        </p:nvGrpSpPr>
        <p:grpSpPr>
          <a:xfrm>
            <a:off x="600075" y="1712889"/>
            <a:ext cx="8601075" cy="4543425"/>
            <a:chOff x="571500" y="1576401"/>
            <a:chExt cx="8601075" cy="4543425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571500" y="1576401"/>
            <a:ext cx="8601075" cy="4543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688" name="Worksheet" r:id="rId3" imgW="8305928" imgH="4162412" progId="Excel.Sheet.8">
                    <p:embed/>
                  </p:oleObj>
                </mc:Choice>
                <mc:Fallback>
                  <p:oleObj name="Worksheet" r:id="rId3" imgW="8305928" imgH="4162412" progId="Excel.Sheet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" y="1576401"/>
                          <a:ext cx="8601075" cy="4543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hteck 7"/>
            <p:cNvSpPr/>
            <p:nvPr/>
          </p:nvSpPr>
          <p:spPr>
            <a:xfrm>
              <a:off x="7565231" y="2076439"/>
              <a:ext cx="651669" cy="3633042"/>
            </a:xfrm>
            <a:prstGeom prst="rect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9" tIns="45674" rIns="91349" bIns="45674" rtlCol="0" anchor="ctr"/>
            <a:lstStyle/>
            <a:p>
              <a:pPr algn="ctr" defTabSz="647375"/>
              <a:endParaRPr lang="de-DE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Turnover Development.</a:t>
            </a:r>
            <a:endParaRPr lang="de-DE" dirty="0"/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Key Figures - Germany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5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2083" y="1803378"/>
            <a:ext cx="169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Turnover in million €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"/>
          <p:cNvGrpSpPr/>
          <p:nvPr/>
        </p:nvGrpSpPr>
        <p:grpSpPr>
          <a:xfrm>
            <a:off x="485775" y="2019300"/>
            <a:ext cx="8515350" cy="4219575"/>
            <a:chOff x="517903" y="1495668"/>
            <a:chExt cx="9207201" cy="4031666"/>
          </a:xfrm>
        </p:grpSpPr>
        <p:graphicFrame>
          <p:nvGraphicFramePr>
            <p:cNvPr id="4099" name="Object 3"/>
            <p:cNvGraphicFramePr>
              <a:graphicFrameLocks/>
            </p:cNvGraphicFramePr>
            <p:nvPr/>
          </p:nvGraphicFramePr>
          <p:xfrm>
            <a:off x="517903" y="1495668"/>
            <a:ext cx="9207201" cy="4031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13" name="Worksheet" r:id="rId3" imgW="7886584" imgH="3905353" progId="Excel.Sheet.8">
                    <p:embed/>
                  </p:oleObj>
                </mc:Choice>
                <mc:Fallback>
                  <p:oleObj name="Worksheet" r:id="rId3" imgW="7886584" imgH="3905353" progId="Excel.Sheet.8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903" y="1495668"/>
                          <a:ext cx="9207201" cy="40316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hteck 8"/>
            <p:cNvSpPr/>
            <p:nvPr/>
          </p:nvSpPr>
          <p:spPr>
            <a:xfrm>
              <a:off x="8162248" y="1946159"/>
              <a:ext cx="694321" cy="3146610"/>
            </a:xfrm>
            <a:prstGeom prst="rect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9" tIns="45674" rIns="91349" bIns="45674" rtlCol="0" anchor="ctr"/>
            <a:lstStyle/>
            <a:p>
              <a:pPr algn="ctr" defTabSz="647375"/>
              <a:endParaRPr lang="de-DE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Employee</a:t>
            </a:r>
            <a:r>
              <a:rPr lang="de-DE" dirty="0" smtClean="0"/>
              <a:t> Development.</a:t>
            </a:r>
            <a:endParaRPr lang="de-DE" dirty="0"/>
          </a:p>
        </p:txBody>
      </p:sp>
      <p:sp>
        <p:nvSpPr>
          <p:cNvPr id="12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Key Figures - Germany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5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2083" y="1803378"/>
            <a:ext cx="1808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Number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of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Employees</a:t>
            </a:r>
            <a:endParaRPr lang="de-DE" sz="12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143024" y="4531613"/>
            <a:ext cx="25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63C"/>
              </a:buClr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</a:rPr>
              <a:t> .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46202" y="3904541"/>
            <a:ext cx="21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dirty="0" smtClean="0">
                <a:solidFill>
                  <a:schemeClr val="bg1"/>
                </a:solidFill>
              </a:rPr>
              <a:t>.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pPr>
              <a:lnSpc>
                <a:spcPts val="3199"/>
              </a:lnSpc>
              <a:defRPr/>
            </a:pPr>
            <a:r>
              <a:rPr lang="en-GB" sz="2800" dirty="0">
                <a:solidFill>
                  <a:srgbClr val="000000"/>
                </a:solidFill>
              </a:rPr>
              <a:t>Logistics /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596" y="884360"/>
            <a:ext cx="8329495" cy="992044"/>
          </a:xfrm>
        </p:spPr>
        <p:txBody>
          <a:bodyPr/>
          <a:lstStyle/>
          <a:p>
            <a:r>
              <a:rPr lang="en-GB" dirty="0" smtClean="0"/>
              <a:t>FÖRCH </a:t>
            </a:r>
            <a:r>
              <a:rPr lang="en-GB" dirty="0" smtClean="0"/>
              <a:t>Direct-Delivery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(Distributive Concept).</a:t>
            </a:r>
            <a:endParaRPr lang="en-GB" dirty="0"/>
          </a:p>
        </p:txBody>
      </p:sp>
      <p:sp>
        <p:nvSpPr>
          <p:cNvPr id="15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8" name="Textplatzhalter 4"/>
          <p:cNvSpPr txBox="1">
            <a:spLocks/>
          </p:cNvSpPr>
          <p:nvPr/>
        </p:nvSpPr>
        <p:spPr>
          <a:xfrm>
            <a:off x="654884" y="1730114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Delivery into 50 countries from </a:t>
            </a:r>
            <a:r>
              <a:rPr lang="en-GB" dirty="0" err="1" smtClean="0">
                <a:solidFill>
                  <a:srgbClr val="000000"/>
                </a:solidFill>
                <a:cs typeface="Arial" pitchFamily="34" charset="0"/>
              </a:rPr>
              <a:t>Neuenstadt</a:t>
            </a: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, Germany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17 countries thereof in Europe as third-party-delivery directly to the customer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Delivery of goods within 24 to 72 hours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b="1" dirty="0" smtClean="0">
                <a:solidFill>
                  <a:srgbClr val="000000"/>
                </a:solidFill>
                <a:cs typeface="Arial" pitchFamily="34" charset="0"/>
              </a:rPr>
              <a:t>Advantages: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Access to the complete FÖRCH product range</a:t>
            </a:r>
          </a:p>
          <a:p>
            <a:pPr marL="536575" lvl="2" indent="-274638">
              <a:lnSpc>
                <a:spcPts val="2400"/>
              </a:lnSpc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All available package sizes</a:t>
            </a:r>
          </a:p>
          <a:p>
            <a:pPr marL="536575" lvl="2" indent="-274638">
              <a:lnSpc>
                <a:spcPts val="2400"/>
              </a:lnSpc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All sales systems</a:t>
            </a:r>
          </a:p>
          <a:p>
            <a:pPr marL="536575" lvl="2" indent="-274638">
              <a:lnSpc>
                <a:spcPts val="2400"/>
              </a:lnSpc>
              <a:buSzPct val="80000"/>
              <a:buFont typeface="Symbol" pitchFamily="18" charset="2"/>
              <a:buChar char="-"/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Consistent product quality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Delivery quota &gt; 98,5 %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Lower capital commitment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Lower exchange rate risk</a:t>
            </a: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596" y="884360"/>
            <a:ext cx="8329495" cy="992044"/>
          </a:xfrm>
        </p:spPr>
        <p:txBody>
          <a:bodyPr/>
          <a:lstStyle/>
          <a:p>
            <a:r>
              <a:rPr lang="en-GB" dirty="0"/>
              <a:t>FÖRCH </a:t>
            </a:r>
            <a:r>
              <a:rPr lang="en-GB" dirty="0" smtClean="0"/>
              <a:t>Direct-Delivery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(Distributive Concept).</a:t>
            </a:r>
            <a:endParaRPr lang="de-DE" dirty="0"/>
          </a:p>
        </p:txBody>
      </p:sp>
      <p:sp>
        <p:nvSpPr>
          <p:cNvPr id="15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-28638" y="6120860"/>
            <a:ext cx="3140118" cy="24569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lIns="90916" tIns="45458" rIns="90916" bIns="45458">
            <a:spAutoFit/>
          </a:bodyPr>
          <a:lstStyle/>
          <a:p>
            <a:pPr algn="r" defTabSz="909345">
              <a:spcBef>
                <a:spcPct val="15000"/>
              </a:spcBef>
              <a:buClr>
                <a:srgbClr val="D71919"/>
              </a:buClr>
              <a:tabLst>
                <a:tab pos="352042" algn="l"/>
              </a:tabLst>
            </a:pPr>
            <a:r>
              <a:rPr lang="de-DE" sz="1000" dirty="0" err="1" smtClean="0">
                <a:solidFill>
                  <a:srgbClr val="000000"/>
                </a:solidFill>
                <a:cs typeface="Arial" pitchFamily="34" charset="0"/>
              </a:rPr>
              <a:t>Consignment</a:t>
            </a:r>
            <a:r>
              <a:rPr lang="de-DE" sz="1000" dirty="0" smtClean="0">
                <a:solidFill>
                  <a:srgbClr val="000000"/>
                </a:solidFill>
                <a:cs typeface="Arial" pitchFamily="34" charset="0"/>
              </a:rPr>
              <a:t> stock on </a:t>
            </a:r>
            <a:r>
              <a:rPr lang="de-DE" sz="1000" dirty="0" err="1" smtClean="0">
                <a:solidFill>
                  <a:srgbClr val="000000"/>
                </a:solidFill>
                <a:cs typeface="Arial" pitchFamily="34" charset="0"/>
              </a:rPr>
              <a:t>site</a:t>
            </a:r>
            <a:endParaRPr lang="de-DE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670108" y="6256403"/>
            <a:ext cx="756175" cy="0"/>
          </a:xfrm>
          <a:prstGeom prst="line">
            <a:avLst/>
          </a:prstGeom>
          <a:noFill/>
          <a:ln w="12700">
            <a:solidFill>
              <a:srgbClr val="FD9C31"/>
            </a:solidFill>
            <a:prstDash val="lgDash"/>
            <a:round/>
            <a:headEnd/>
            <a:tailEnd type="triangle" w="med" len="med"/>
          </a:ln>
        </p:spPr>
        <p:txBody>
          <a:bodyPr lIns="129335" tIns="64673" rIns="129335" bIns="64673"/>
          <a:lstStyle/>
          <a:p>
            <a:pPr defTabSz="645703"/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11" name="Bogen 10"/>
          <p:cNvSpPr/>
          <p:nvPr/>
        </p:nvSpPr>
        <p:spPr>
          <a:xfrm>
            <a:off x="5806298" y="5049858"/>
            <a:ext cx="328617" cy="328617"/>
          </a:xfrm>
          <a:prstGeom prst="arc">
            <a:avLst/>
          </a:prstGeom>
          <a:ln>
            <a:solidFill>
              <a:srgbClr val="B3B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3730" name="Picture 2" descr="C:\Users\dietz\Desktop\Erledigt\09. Februar 2014\Unternehmenspräsentation\Weltkarte_20140305_Streckenlieferungen_3D_englisch2.jpg"/>
          <p:cNvPicPr>
            <a:picLocks noChangeAspect="1" noChangeArrowheads="1"/>
          </p:cNvPicPr>
          <p:nvPr/>
        </p:nvPicPr>
        <p:blipFill>
          <a:blip r:embed="rId2" cstate="print"/>
          <a:srcRect l="2401" t="40265" r="700" b="9150"/>
          <a:stretch>
            <a:fillRect/>
          </a:stretch>
        </p:blipFill>
        <p:spPr bwMode="auto">
          <a:xfrm>
            <a:off x="647700" y="1881188"/>
            <a:ext cx="8137525" cy="424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 txBox="1">
            <a:spLocks/>
          </p:cNvSpPr>
          <p:nvPr/>
        </p:nvSpPr>
        <p:spPr>
          <a:xfrm>
            <a:off x="654884" y="1817055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909345">
              <a:lnSpc>
                <a:spcPts val="2400"/>
              </a:lnSpc>
            </a:pPr>
            <a:r>
              <a:rPr lang="en-GB" dirty="0" smtClean="0">
                <a:solidFill>
                  <a:prstClr val="black"/>
                </a:solidFill>
                <a:sym typeface="Wingdings" pitchFamily="2" charset="2"/>
              </a:rPr>
              <a:t>The workflow resp. the processes starting with material reception, the pre-storage and the logistic </a:t>
            </a:r>
            <a:r>
              <a:rPr lang="en-GB" dirty="0" err="1" smtClean="0">
                <a:solidFill>
                  <a:prstClr val="black"/>
                </a:solidFill>
                <a:sym typeface="Wingdings" pitchFamily="2" charset="2"/>
              </a:rPr>
              <a:t>center</a:t>
            </a:r>
            <a:r>
              <a:rPr lang="en-GB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en-GB" dirty="0" smtClean="0">
                <a:solidFill>
                  <a:prstClr val="black"/>
                </a:solidFill>
                <a:sym typeface="Wingdings" pitchFamily="2" charset="2"/>
              </a:rPr>
              <a:t>are matched and </a:t>
            </a:r>
            <a:r>
              <a:rPr lang="en-GB" dirty="0" smtClean="0">
                <a:solidFill>
                  <a:prstClr val="black"/>
                </a:solidFill>
                <a:sym typeface="Wingdings" pitchFamily="2" charset="2"/>
              </a:rPr>
              <a:t>optimised </a:t>
            </a:r>
            <a:r>
              <a:rPr lang="en-GB" dirty="0" smtClean="0">
                <a:solidFill>
                  <a:prstClr val="black"/>
                </a:solidFill>
                <a:sym typeface="Wingdings" pitchFamily="2" charset="2"/>
              </a:rPr>
              <a:t>to the smallest detail. Reliable logistic partners ensure that orders are supplied within 24 to 48 hours all over Germany. </a:t>
            </a:r>
          </a:p>
          <a:p>
            <a:pPr marL="269809" marR="0" lvl="1" indent="-269809" algn="l" defTabSz="914174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en-GB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Delivery quota &gt; 98,5 %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Certified acc. to DIN EN ISO 9001:2008 Quality Management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Certified acc. to DIN EN ISO 14001:2009 Environmental Management</a:t>
            </a:r>
          </a:p>
        </p:txBody>
      </p:sp>
      <p:pic>
        <p:nvPicPr>
          <p:cNvPr id="8" name="Picture 23" descr="IMG_5002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654048" y="4149725"/>
            <a:ext cx="398939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0" descr="as08-635190.JPG"/>
          <p:cNvPicPr>
            <a:picLocks noChangeAspect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4787900" y="4136395"/>
            <a:ext cx="187282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pieren 10"/>
          <p:cNvGrpSpPr/>
          <p:nvPr/>
        </p:nvGrpSpPr>
        <p:grpSpPr>
          <a:xfrm>
            <a:off x="6893379" y="5241644"/>
            <a:ext cx="1877616" cy="887694"/>
            <a:chOff x="10440466" y="7359296"/>
            <a:chExt cx="3277978" cy="1549755"/>
          </a:xfrm>
        </p:grpSpPr>
        <p:pic>
          <p:nvPicPr>
            <p:cNvPr id="11" name="Grafik 10" descr="DIN EN ISO 9001 deutsch_sw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2254934" y="7382824"/>
              <a:ext cx="1463510" cy="1467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Grafik 8" descr="ISO14001_GB__SW.pn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0440466" y="7359296"/>
              <a:ext cx="1508624" cy="1549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Core Competence - Logistics.</a:t>
            </a:r>
            <a:endParaRPr lang="en-GB" dirty="0"/>
          </a:p>
        </p:txBody>
      </p:sp>
      <p:sp>
        <p:nvSpPr>
          <p:cNvPr id="13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7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en-US" dirty="0" smtClean="0"/>
              <a:t>Logistics </a:t>
            </a:r>
            <a:r>
              <a:rPr lang="en-US" dirty="0" smtClean="0"/>
              <a:t>Center.</a:t>
            </a:r>
            <a:endParaRPr lang="en-US" dirty="0"/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  <p:pic>
        <p:nvPicPr>
          <p:cNvPr id="7" name="Picture 3" descr="L:\Arbeitsbereich\6. Marketing Services\1. Mitarbeiter\Dietz\Imagebilder JPG\Logistik\_MG_7883_bearb2-Kopi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7700" y="1868488"/>
            <a:ext cx="8143875" cy="422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54884" y="1731938"/>
            <a:ext cx="8154155" cy="3595737"/>
          </a:xfrm>
        </p:spPr>
        <p:txBody>
          <a:bodyPr/>
          <a:lstStyle/>
          <a:p>
            <a:pPr lvl="1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sz="1800" b="1" dirty="0" smtClean="0"/>
              <a:t>Implementing of the Logistic </a:t>
            </a:r>
            <a:r>
              <a:rPr lang="en-GB" sz="1800" b="1" dirty="0" err="1" smtClean="0"/>
              <a:t>Center</a:t>
            </a:r>
            <a:r>
              <a:rPr lang="en-GB" sz="1800" b="1" dirty="0" smtClean="0"/>
              <a:t> in 2006 with system components</a:t>
            </a:r>
            <a:endParaRPr lang="en-GB" sz="1800" dirty="0" smtClean="0"/>
          </a:p>
          <a:p>
            <a:pPr marL="539750" lvl="1" indent="-268288">
              <a:lnSpc>
                <a:spcPts val="2200"/>
              </a:lnSpc>
              <a:buClrTx/>
              <a:buFont typeface="Symbol" pitchFamily="18" charset="2"/>
              <a:buChar char="-"/>
              <a:tabLst>
                <a:tab pos="3048000" algn="l"/>
              </a:tabLst>
              <a:defRPr/>
            </a:pPr>
            <a:r>
              <a:rPr lang="en-GB" sz="1800" dirty="0" smtClean="0"/>
              <a:t>„Goods to person“</a:t>
            </a:r>
          </a:p>
          <a:p>
            <a:pPr marL="539750" lvl="1" indent="-268288">
              <a:lnSpc>
                <a:spcPts val="2200"/>
              </a:lnSpc>
              <a:buClrTx/>
              <a:buFont typeface="Symbol" pitchFamily="18" charset="2"/>
              <a:buChar char="-"/>
              <a:tabLst>
                <a:tab pos="3048000" algn="l"/>
              </a:tabLst>
              <a:defRPr/>
            </a:pPr>
            <a:r>
              <a:rPr lang="en-GB" sz="1800" dirty="0" smtClean="0"/>
              <a:t>„Pick by/to Light“</a:t>
            </a:r>
          </a:p>
          <a:p>
            <a:pPr marL="539750" lvl="1" indent="-268288">
              <a:lnSpc>
                <a:spcPts val="2200"/>
              </a:lnSpc>
              <a:buClrTx/>
              <a:buFont typeface="Symbol" pitchFamily="18" charset="2"/>
              <a:buChar char="-"/>
              <a:tabLst>
                <a:tab pos="3048000" algn="l"/>
              </a:tabLst>
              <a:defRPr/>
            </a:pPr>
            <a:r>
              <a:rPr lang="en-GB" sz="1800" dirty="0" smtClean="0"/>
              <a:t>„Pick &amp; Pack“</a:t>
            </a:r>
          </a:p>
          <a:p>
            <a:pPr marL="271463" lvl="1" indent="-271463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sz="1800" b="1" dirty="0" smtClean="0"/>
              <a:t>Size of Building</a:t>
            </a:r>
            <a:r>
              <a:rPr lang="en-GB" sz="1800" dirty="0" smtClean="0"/>
              <a:t> (</a:t>
            </a:r>
            <a:r>
              <a:rPr lang="en-GB" sz="1800" dirty="0" err="1" smtClean="0"/>
              <a:t>LxWxH</a:t>
            </a:r>
            <a:r>
              <a:rPr lang="en-GB" sz="1800" dirty="0" smtClean="0"/>
              <a:t>): 100 m x 50 m x 16 m</a:t>
            </a:r>
          </a:p>
          <a:p>
            <a:pPr marL="271463" lvl="1" indent="-271463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sz="1800" b="1" dirty="0" smtClean="0"/>
              <a:t>Conveyor Distance</a:t>
            </a:r>
            <a:r>
              <a:rPr lang="en-GB" sz="1800" dirty="0" smtClean="0"/>
              <a:t>: 1.800 m</a:t>
            </a:r>
          </a:p>
          <a:p>
            <a:pPr lvl="1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sz="1800" b="1" dirty="0" smtClean="0"/>
              <a:t>Storage </a:t>
            </a:r>
            <a:r>
              <a:rPr lang="en-GB" sz="1800" dirty="0" smtClean="0"/>
              <a:t>of  </a:t>
            </a:r>
          </a:p>
          <a:p>
            <a:pPr marL="541338" lvl="2" indent="-274638">
              <a:lnSpc>
                <a:spcPts val="2200"/>
              </a:lnSpc>
              <a:buClr>
                <a:schemeClr val="tx1"/>
              </a:buClr>
              <a:buSzPct val="80000"/>
              <a:tabLst>
                <a:tab pos="3048000" algn="l"/>
              </a:tabLst>
              <a:defRPr/>
            </a:pPr>
            <a:r>
              <a:rPr lang="en-GB" dirty="0" smtClean="0"/>
              <a:t>&gt; 70.000 different articles</a:t>
            </a:r>
          </a:p>
          <a:p>
            <a:pPr marL="541338" lvl="2" indent="-274638">
              <a:lnSpc>
                <a:spcPts val="2200"/>
              </a:lnSpc>
              <a:buClr>
                <a:schemeClr val="tx1"/>
              </a:buClr>
              <a:buSzPct val="80000"/>
              <a:tabLst>
                <a:tab pos="3048000" algn="l"/>
              </a:tabLst>
              <a:defRPr/>
            </a:pPr>
            <a:r>
              <a:rPr lang="en-GB" dirty="0" smtClean="0"/>
              <a:t>100.000 package units</a:t>
            </a:r>
          </a:p>
          <a:p>
            <a:pPr marL="271463" lvl="1" indent="-271463">
              <a:lnSpc>
                <a:spcPct val="100000"/>
              </a:lnSpc>
              <a:spcBef>
                <a:spcPts val="800"/>
              </a:spcBef>
              <a:tabLst>
                <a:tab pos="3048000" algn="l"/>
              </a:tabLst>
              <a:defRPr/>
            </a:pPr>
            <a:endParaRPr lang="en-GB" sz="18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en-US" dirty="0" smtClean="0"/>
              <a:t>Logistics </a:t>
            </a:r>
            <a:r>
              <a:rPr lang="en-US" dirty="0" smtClean="0"/>
              <a:t>Center.</a:t>
            </a:r>
            <a:endParaRPr lang="en-US" dirty="0"/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/>
          <p:cNvSpPr txBox="1">
            <a:spLocks/>
          </p:cNvSpPr>
          <p:nvPr/>
        </p:nvSpPr>
        <p:spPr>
          <a:xfrm>
            <a:off x="651188" y="1871662"/>
            <a:ext cx="4139890" cy="4257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6700" indent="-266700" defTabSz="645544" eaLnBrk="0" hangingPunct="0">
              <a:spcAft>
                <a:spcPts val="1200"/>
              </a:spcAft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Founded in 1963</a:t>
            </a:r>
          </a:p>
          <a:p>
            <a:pPr marL="266700" indent="-266700" defTabSz="645544" eaLnBrk="0" hangingPunct="0"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Group turnover 340 million Euros</a:t>
            </a:r>
          </a:p>
          <a:p>
            <a:pPr marL="542925" lvl="2" indent="-277813" defTabSz="645544" eaLnBrk="0" hangingPunct="0">
              <a:spcAft>
                <a:spcPts val="1200"/>
              </a:spcAft>
              <a:buClr>
                <a:schemeClr val="tx1"/>
              </a:buClr>
              <a:buFont typeface="Symbol" pitchFamily="18" charset="2"/>
              <a:buChar char="-"/>
              <a:tabLst>
                <a:tab pos="266700" algn="l"/>
              </a:tabLst>
              <a:defRPr/>
            </a:pPr>
            <a:r>
              <a:rPr lang="en-GB" kern="0" dirty="0" err="1" smtClean="0">
                <a:solidFill>
                  <a:srgbClr val="000000"/>
                </a:solidFill>
                <a:cs typeface="Arial" pitchFamily="34" charset="0"/>
              </a:rPr>
              <a:t>therefrom</a:t>
            </a: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 195 million Euros</a:t>
            </a:r>
            <a:b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in Germany</a:t>
            </a:r>
          </a:p>
          <a:p>
            <a:pPr marL="266700" indent="-266700" defTabSz="645544" eaLnBrk="0" hangingPunct="0"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More than 2.600 employees</a:t>
            </a:r>
          </a:p>
          <a:p>
            <a:pPr marL="542925" lvl="2" indent="-277813" defTabSz="645544" eaLnBrk="0" hangingPunct="0">
              <a:spcAft>
                <a:spcPts val="600"/>
              </a:spcAft>
              <a:buClr>
                <a:schemeClr val="tx1"/>
              </a:buClr>
              <a:buFont typeface="Symbol" pitchFamily="18" charset="2"/>
              <a:buChar char="-"/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therefrom 1.600 in the </a:t>
            </a: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direct sales</a:t>
            </a:r>
            <a:endParaRPr lang="en-GB" kern="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66700" indent="-266700" defTabSz="645544" eaLnBrk="0" hangingPunct="0">
              <a:lnSpc>
                <a:spcPct val="150000"/>
              </a:lnSpc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18 </a:t>
            </a: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international companies </a:t>
            </a:r>
            <a:endParaRPr lang="en-GB" kern="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66700" indent="-266700" defTabSz="645544" eaLnBrk="0" hangingPunct="0">
              <a:lnSpc>
                <a:spcPct val="150000"/>
              </a:lnSpc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25 </a:t>
            </a: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branch </a:t>
            </a: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offices in Germany</a:t>
            </a:r>
          </a:p>
          <a:p>
            <a:pPr marL="266700" indent="-266700" defTabSz="645544" eaLnBrk="0" hangingPunct="0">
              <a:lnSpc>
                <a:spcPct val="150000"/>
              </a:lnSpc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About 80.000 articles</a:t>
            </a:r>
          </a:p>
          <a:p>
            <a:pPr marL="266700" indent="-266700" defTabSz="645544" eaLnBrk="0" hangingPunct="0">
              <a:lnSpc>
                <a:spcPct val="150000"/>
              </a:lnSpc>
              <a:buClr>
                <a:schemeClr val="accent6">
                  <a:lumMod val="25000"/>
                </a:schemeClr>
              </a:buClr>
              <a:buSzPct val="80000"/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Approx. 1.200 active suppliers with</a:t>
            </a:r>
          </a:p>
          <a:p>
            <a:pPr marL="266700" indent="-266700" defTabSz="645544" eaLnBrk="0" hangingPunct="0">
              <a:lnSpc>
                <a:spcPts val="2400"/>
              </a:lnSpc>
              <a:buClr>
                <a:schemeClr val="accent6">
                  <a:lumMod val="25000"/>
                </a:schemeClr>
              </a:buClr>
              <a:buSzPct val="80000"/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	central sourcing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FÖRCH at a glance.</a:t>
            </a:r>
            <a:endParaRPr lang="en-GB" dirty="0"/>
          </a:p>
        </p:txBody>
      </p:sp>
      <p:sp>
        <p:nvSpPr>
          <p:cNvPr id="15" name="Datumsplatzhalter 9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The Company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121" name="Picture 1" descr="C:\Users\dietz\Desktop\Erledigt\09. Februar 2014\Unternehmenspräsentation\Stammhaus_KORREKT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83" y="1871663"/>
            <a:ext cx="3997325" cy="4257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-64667" y="1945371"/>
            <a:ext cx="2445887" cy="2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8" tIns="45464" rIns="90928" bIns="45464">
            <a:spAutoFit/>
          </a:bodyPr>
          <a:lstStyle/>
          <a:p>
            <a:pPr algn="ctr" defTabSz="909345"/>
            <a:r>
              <a:rPr lang="en-GB" sz="1200" dirty="0" smtClean="0">
                <a:solidFill>
                  <a:srgbClr val="000000"/>
                </a:solidFill>
              </a:rPr>
              <a:t>1. Start of Order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476610" y="1945371"/>
            <a:ext cx="6061158" cy="2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28" tIns="45464" rIns="90928" bIns="45464">
            <a:spAutoFit/>
          </a:bodyPr>
          <a:lstStyle/>
          <a:p>
            <a:pPr defTabSz="909345">
              <a:tabLst>
                <a:tab pos="2873375" algn="l"/>
              </a:tabLst>
            </a:pPr>
            <a:r>
              <a:rPr lang="en-GB" sz="1200" dirty="0" smtClean="0">
                <a:solidFill>
                  <a:srgbClr val="000000"/>
                </a:solidFill>
              </a:rPr>
              <a:t>2. Commissioning V-sector       resp.	Commissioning K-sector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55570" y="4164965"/>
            <a:ext cx="2649711" cy="2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8" tIns="45464" rIns="90928" bIns="45464">
            <a:spAutoFit/>
          </a:bodyPr>
          <a:lstStyle/>
          <a:p>
            <a:pPr defTabSz="909345"/>
            <a:r>
              <a:rPr lang="en-GB" sz="1200" dirty="0" smtClean="0">
                <a:solidFill>
                  <a:srgbClr val="000000"/>
                </a:solidFill>
              </a:rPr>
              <a:t>3. Quality Control / Reworking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486135" y="4151119"/>
            <a:ext cx="5375880" cy="2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28" tIns="45464" rIns="90928" bIns="45464">
            <a:spAutoFit/>
          </a:bodyPr>
          <a:lstStyle/>
          <a:p>
            <a:pPr defTabSz="909345">
              <a:tabLst>
                <a:tab pos="2873375" algn="l"/>
              </a:tabLst>
            </a:pPr>
            <a:r>
              <a:rPr lang="en-GB" sz="1200" dirty="0" smtClean="0">
                <a:solidFill>
                  <a:srgbClr val="000000"/>
                </a:solidFill>
              </a:rPr>
              <a:t>4. Packaging</a:t>
            </a:r>
            <a:r>
              <a:rPr lang="de-DE" sz="1200" dirty="0" smtClean="0">
                <a:solidFill>
                  <a:srgbClr val="000000"/>
                </a:solidFill>
              </a:rPr>
              <a:t>	</a:t>
            </a:r>
            <a:r>
              <a:rPr lang="en-GB" sz="1200" dirty="0" smtClean="0">
                <a:solidFill>
                  <a:srgbClr val="000000"/>
                </a:solidFill>
              </a:rPr>
              <a:t>5. Dispatch</a:t>
            </a:r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12" name="Picture 30" descr="Qualitätssicheru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8037" y="4440415"/>
            <a:ext cx="2445887" cy="16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 descr="Auftragsstart"/>
          <p:cNvPicPr>
            <a:picLocks noChangeAspect="1" noChangeArrowheads="1"/>
          </p:cNvPicPr>
          <p:nvPr/>
        </p:nvPicPr>
        <p:blipFill>
          <a:blip r:embed="rId3" cstate="screen">
            <a:lum bright="8000"/>
          </a:blip>
          <a:srcRect/>
          <a:stretch>
            <a:fillRect/>
          </a:stretch>
        </p:blipFill>
        <p:spPr bwMode="auto">
          <a:xfrm>
            <a:off x="688037" y="2222330"/>
            <a:ext cx="2445887" cy="16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4" descr="Kommissionierung_K-Lager"/>
          <p:cNvPicPr>
            <a:picLocks noChangeAspect="1" noChangeArrowheads="1"/>
          </p:cNvPicPr>
          <p:nvPr/>
        </p:nvPicPr>
        <p:blipFill>
          <a:blip r:embed="rId4" cstate="screen">
            <a:lum bright="5000"/>
          </a:blip>
          <a:srcRect/>
          <a:stretch>
            <a:fillRect/>
          </a:stretch>
        </p:blipFill>
        <p:spPr bwMode="auto">
          <a:xfrm>
            <a:off x="6483831" y="2222330"/>
            <a:ext cx="2301394" cy="16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5" descr="Kommissionierung_V-Lager"/>
          <p:cNvPicPr>
            <a:picLocks noChangeAspect="1" noChangeArrowheads="1"/>
          </p:cNvPicPr>
          <p:nvPr/>
        </p:nvPicPr>
        <p:blipFill>
          <a:blip r:embed="rId5" cstate="screen">
            <a:lum bright="8000"/>
          </a:blip>
          <a:srcRect/>
          <a:stretch>
            <a:fillRect/>
          </a:stretch>
        </p:blipFill>
        <p:spPr bwMode="auto">
          <a:xfrm>
            <a:off x="3585934" y="2222330"/>
            <a:ext cx="2445887" cy="16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Versand_neu_1"/>
          <p:cNvPicPr>
            <a:picLocks noChangeAspect="1" noChangeArrowheads="1"/>
          </p:cNvPicPr>
          <p:nvPr/>
        </p:nvPicPr>
        <p:blipFill>
          <a:blip r:embed="rId6" cstate="screen">
            <a:lum bright="7000"/>
          </a:blip>
          <a:srcRect/>
          <a:stretch>
            <a:fillRect/>
          </a:stretch>
        </p:blipFill>
        <p:spPr bwMode="auto">
          <a:xfrm>
            <a:off x="6443066" y="4440415"/>
            <a:ext cx="2342159" cy="16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Versand Verpackung"/>
          <p:cNvPicPr>
            <a:picLocks noChangeArrowheads="1"/>
          </p:cNvPicPr>
          <p:nvPr/>
        </p:nvPicPr>
        <p:blipFill>
          <a:blip r:embed="rId7" cstate="screen">
            <a:lum bright="4000"/>
          </a:blip>
          <a:srcRect/>
          <a:stretch>
            <a:fillRect/>
          </a:stretch>
        </p:blipFill>
        <p:spPr bwMode="auto">
          <a:xfrm>
            <a:off x="3564952" y="4440415"/>
            <a:ext cx="2447087" cy="163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en-GB" dirty="0" smtClean="0"/>
              <a:t>Handling Operations of an Order.</a:t>
            </a:r>
            <a:endParaRPr lang="en-GB" dirty="0"/>
          </a:p>
        </p:txBody>
      </p:sp>
      <p:sp>
        <p:nvSpPr>
          <p:cNvPr id="22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Z:\Bilder\Lager Stein Bautagebuch EW\29.07.2011\IMG_9639.jpg"/>
          <p:cNvPicPr>
            <a:picLocks noChangeAspect="1" noChangeArrowheads="1"/>
          </p:cNvPicPr>
          <p:nvPr/>
        </p:nvPicPr>
        <p:blipFill>
          <a:blip r:embed="rId2" cstate="screen"/>
          <a:srcRect l="5405"/>
          <a:stretch>
            <a:fillRect/>
          </a:stretch>
        </p:blipFill>
        <p:spPr bwMode="auto">
          <a:xfrm>
            <a:off x="674688" y="4149725"/>
            <a:ext cx="39687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Z:\Bilder\Lager Stein Bautagebuch EW\29.07.2011\IMG_9615.jpg"/>
          <p:cNvPicPr>
            <a:picLocks noChangeAspect="1" noChangeArrowheads="1"/>
          </p:cNvPicPr>
          <p:nvPr/>
        </p:nvPicPr>
        <p:blipFill>
          <a:blip r:embed="rId3" cstate="screen">
            <a:lum bright="4000"/>
          </a:blip>
          <a:srcRect l="12762" t="24969" r="10539" b="13126"/>
          <a:stretch>
            <a:fillRect/>
          </a:stretch>
        </p:blipFill>
        <p:spPr bwMode="auto">
          <a:xfrm>
            <a:off x="674688" y="1868487"/>
            <a:ext cx="396875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Z:\Bilder\Lager Stein Bautagebuch EW\29.07.2011\IMG_9667.jpg"/>
          <p:cNvPicPr>
            <a:picLocks noChangeAspect="1" noChangeArrowheads="1"/>
          </p:cNvPicPr>
          <p:nvPr/>
        </p:nvPicPr>
        <p:blipFill>
          <a:blip r:embed="rId4" cstate="screen"/>
          <a:srcRect l="6856" t="22453" b="11368"/>
          <a:stretch>
            <a:fillRect/>
          </a:stretch>
        </p:blipFill>
        <p:spPr bwMode="auto">
          <a:xfrm>
            <a:off x="4787900" y="1868488"/>
            <a:ext cx="399732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17"/>
          <p:cNvSpPr txBox="1">
            <a:spLocks/>
          </p:cNvSpPr>
          <p:nvPr/>
        </p:nvSpPr>
        <p:spPr>
          <a:xfrm>
            <a:off x="641600" y="872984"/>
            <a:ext cx="6492625" cy="9920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2500" spc="-80" dirty="0" smtClean="0">
                <a:solidFill>
                  <a:srgbClr val="000000"/>
                </a:solidFill>
                <a:latin typeface="Arial Black" pitchFamily="34" charset="0"/>
              </a:rPr>
              <a:t>Simultaneously operated warehouses</a:t>
            </a:r>
            <a:endParaRPr lang="en-GB" sz="2500" spc="-80" dirty="0">
              <a:solidFill>
                <a:srgbClr val="000000"/>
              </a:solidFill>
              <a:latin typeface="Arial Black" pitchFamily="34" charset="0"/>
            </a:endParaRPr>
          </a:p>
          <a:p>
            <a:pPr lvl="0"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2500" spc="-80" dirty="0">
                <a:solidFill>
                  <a:srgbClr val="000000"/>
                </a:solidFill>
                <a:latin typeface="Arial Black" pitchFamily="34" charset="0"/>
              </a:rPr>
              <a:t>in </a:t>
            </a:r>
            <a:r>
              <a:rPr lang="en-GB" sz="2500" spc="-80" dirty="0" err="1" smtClean="0">
                <a:solidFill>
                  <a:srgbClr val="000000"/>
                </a:solidFill>
                <a:latin typeface="Arial Black" pitchFamily="34" charset="0"/>
              </a:rPr>
              <a:t>Neuenstadt</a:t>
            </a:r>
            <a:r>
              <a:rPr lang="en-GB" sz="2500" spc="-80" dirty="0" smtClean="0">
                <a:solidFill>
                  <a:srgbClr val="000000"/>
                </a:solidFill>
                <a:latin typeface="Arial Black" pitchFamily="34" charset="0"/>
              </a:rPr>
              <a:t>-Stein.</a:t>
            </a:r>
            <a:endParaRPr lang="en-GB" sz="2500" spc="-8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Logistics / Distribution</a:t>
            </a: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 txBox="1">
            <a:spLocks/>
          </p:cNvSpPr>
          <p:nvPr/>
        </p:nvSpPr>
        <p:spPr>
          <a:xfrm>
            <a:off x="654884" y="1822428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For approx. 800 bulky articles with 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	key aspect on building trade with the 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	sectors pipe insulation, roof interlayers,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	assembly rails and on automotive trade 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	with workshop presses and cranes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300 packages / day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70 transport orders / day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&gt; 1.300 pallet pre-storage places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300 m² area for bulk goods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Cantilever shelves with &gt; 100 places</a:t>
            </a:r>
          </a:p>
          <a:p>
            <a:pPr marL="269809" lvl="1" indent="-269809">
              <a:lnSpc>
                <a:spcPct val="150000"/>
              </a:lnSpc>
              <a:buClr>
                <a:schemeClr val="tx2"/>
              </a:buClr>
              <a:buSzPct val="80000"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3 ramps</a:t>
            </a:r>
          </a:p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endParaRPr lang="de-DE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" name="Grafik 8" descr="IMG_3990.jpg"/>
          <p:cNvPicPr>
            <a:picLocks noChangeAspect="1"/>
          </p:cNvPicPr>
          <p:nvPr/>
        </p:nvPicPr>
        <p:blipFill>
          <a:blip r:embed="rId3" cstate="screen"/>
          <a:srcRect l="1379" r="547"/>
          <a:stretch>
            <a:fillRect/>
          </a:stretch>
        </p:blipFill>
        <p:spPr>
          <a:xfrm>
            <a:off x="4787900" y="4149725"/>
            <a:ext cx="3997325" cy="1979613"/>
          </a:xfrm>
          <a:prstGeom prst="rect">
            <a:avLst/>
          </a:prstGeom>
        </p:spPr>
      </p:pic>
      <p:pic>
        <p:nvPicPr>
          <p:cNvPr id="10" name="Picture 1" descr="Z:\Unternehmenspräsentation\Zwickau\Foto 25.JPG"/>
          <p:cNvPicPr>
            <a:picLocks noChangeAspect="1" noChangeArrowheads="1"/>
          </p:cNvPicPr>
          <p:nvPr/>
        </p:nvPicPr>
        <p:blipFill>
          <a:blip r:embed="rId4" cstate="screen">
            <a:lum bright="4000"/>
          </a:blip>
          <a:srcRect/>
          <a:stretch>
            <a:fillRect/>
          </a:stretch>
        </p:blipFill>
        <p:spPr bwMode="auto">
          <a:xfrm>
            <a:off x="7116134" y="1868488"/>
            <a:ext cx="1669091" cy="2153791"/>
          </a:xfrm>
          <a:prstGeom prst="rect">
            <a:avLst/>
          </a:prstGeom>
          <a:noFill/>
        </p:spPr>
      </p:pic>
      <p:pic>
        <p:nvPicPr>
          <p:cNvPr id="11" name="Picture 2" descr="Z:\Unternehmenspräsentation\Zwickau\Foto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5068739" y="2102331"/>
            <a:ext cx="2136774" cy="1669091"/>
          </a:xfrm>
          <a:prstGeom prst="rect">
            <a:avLst/>
          </a:prstGeom>
          <a:noFill/>
        </p:spPr>
      </p:pic>
      <p:sp>
        <p:nvSpPr>
          <p:cNvPr id="12" name="Titel 17"/>
          <p:cNvSpPr txBox="1">
            <a:spLocks/>
          </p:cNvSpPr>
          <p:nvPr/>
        </p:nvSpPr>
        <p:spPr>
          <a:xfrm>
            <a:off x="641600" y="872984"/>
            <a:ext cx="6774716" cy="9920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174" rtl="0" eaLnBrk="1" fontAlgn="auto" latinLnBrk="0" hangingPunct="1">
              <a:lnSpc>
                <a:spcPts val="3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spc="-80" dirty="0" smtClean="0">
                <a:solidFill>
                  <a:srgbClr val="000000"/>
                </a:solidFill>
                <a:latin typeface="Arial Black" pitchFamily="34" charset="0"/>
                <a:ea typeface="+mj-ea"/>
                <a:cs typeface="+mj-cs"/>
              </a:rPr>
              <a:t>Simultaneously operated warehouses</a:t>
            </a:r>
            <a:endParaRPr kumimoji="0" lang="en-GB" sz="2500" b="0" i="0" u="none" strike="noStrike" kern="1200" cap="none" spc="-8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lvl="0"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2500" spc="-80" dirty="0" smtClean="0">
                <a:solidFill>
                  <a:srgbClr val="000000"/>
                </a:solidFill>
                <a:latin typeface="Arial Black" pitchFamily="34" charset="0"/>
                <a:ea typeface="+mj-ea"/>
                <a:cs typeface="+mj-cs"/>
              </a:rPr>
              <a:t>Zwickau </a:t>
            </a:r>
            <a:r>
              <a:rPr lang="en-GB" sz="2500" spc="-80" dirty="0" smtClean="0">
                <a:solidFill>
                  <a:srgbClr val="000000"/>
                </a:solidFill>
                <a:latin typeface="Arial Black" pitchFamily="34" charset="0"/>
              </a:rPr>
              <a:t>– built in 2000</a:t>
            </a:r>
            <a:r>
              <a:rPr lang="en-GB" sz="2500" spc="-80" dirty="0" smtClean="0">
                <a:solidFill>
                  <a:srgbClr val="000000"/>
                </a:solidFill>
                <a:latin typeface="Arial Black" pitchFamily="34" charset="0"/>
                <a:ea typeface="+mj-ea"/>
                <a:cs typeface="+mj-cs"/>
              </a:rPr>
              <a:t>.</a:t>
            </a:r>
            <a:endParaRPr kumimoji="0" lang="en-GB" sz="2500" b="0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3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 smtClean="0">
                <a:solidFill>
                  <a:srgbClr val="000000"/>
                </a:solidFill>
                <a:ea typeface="+mj-ea"/>
                <a:cs typeface="+mj-cs"/>
              </a:rPr>
              <a:t>Logistics / Distribution</a:t>
            </a:r>
            <a:endParaRPr lang="en-GB" sz="1200" dirty="0">
              <a:solidFill>
                <a:srgbClr val="00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en-GB" sz="2800" dirty="0" smtClean="0"/>
              <a:t>Trade Fairs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8089" y="908720"/>
            <a:ext cx="6499459" cy="992044"/>
          </a:xfrm>
        </p:spPr>
        <p:txBody>
          <a:bodyPr/>
          <a:lstStyle/>
          <a:p>
            <a:r>
              <a:rPr lang="en-GB" dirty="0" smtClean="0"/>
              <a:t>FÖRCH – be in touch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6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Trade </a:t>
            </a:r>
            <a:r>
              <a:rPr lang="de-DE" sz="1200" dirty="0" err="1" smtClean="0">
                <a:solidFill>
                  <a:srgbClr val="000000"/>
                </a:solidFill>
                <a:ea typeface="+mj-ea"/>
                <a:cs typeface="+mj-cs"/>
              </a:rPr>
              <a:t>Fairs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A287020F-97F2-487C-9F05-54A852014A7D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4754" name="Picture 2" descr="Y:\00. Bilder\4. Veranstaltungen\2014\03-14 Fensterbau Frontale\Auswahl bearbeitet\_76A9556_ba.CR2_IFH_04_2014-2_kompr.jpg"/>
          <p:cNvPicPr>
            <a:picLocks noChangeAspect="1" noChangeArrowheads="1"/>
          </p:cNvPicPr>
          <p:nvPr/>
        </p:nvPicPr>
        <p:blipFill>
          <a:blip r:embed="rId2" cstate="print"/>
          <a:srcRect t="2642" b="14054"/>
          <a:stretch>
            <a:fillRect/>
          </a:stretch>
        </p:blipFill>
        <p:spPr bwMode="auto">
          <a:xfrm>
            <a:off x="647699" y="2224071"/>
            <a:ext cx="8137525" cy="3905267"/>
          </a:xfrm>
          <a:prstGeom prst="rect">
            <a:avLst/>
          </a:prstGeom>
          <a:noFill/>
        </p:spPr>
      </p:pic>
      <p:sp>
        <p:nvSpPr>
          <p:cNvPr id="13" name="Textplatzhalter 4"/>
          <p:cNvSpPr txBox="1">
            <a:spLocks/>
          </p:cNvSpPr>
          <p:nvPr/>
        </p:nvSpPr>
        <p:spPr>
          <a:xfrm>
            <a:off x="654884" y="1712615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r>
              <a:rPr lang="en-GB" dirty="0" smtClean="0"/>
              <a:t>Nationwide – Visit us at the Important Trade Shows of our Industrial Branch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of </a:t>
            </a:r>
            <a:r>
              <a:rPr lang="en-GB" dirty="0" smtClean="0"/>
              <a:t>Exhibitions 2015</a:t>
            </a:r>
            <a:r>
              <a:rPr lang="en-GB" dirty="0" smtClean="0"/>
              <a:t>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53F2F87C-DF12-4AC2-8820-53B6E976E4EC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9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</a:rPr>
              <a:t>Trade </a:t>
            </a:r>
            <a:r>
              <a:rPr lang="de-DE" sz="1200" dirty="0" err="1" smtClean="0">
                <a:solidFill>
                  <a:srgbClr val="000000"/>
                </a:solidFill>
              </a:rPr>
              <a:t>Fairs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647700" y="2735253"/>
            <a:ext cx="263842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Mon. 19.01.,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Sat</a:t>
            </a:r>
            <a:r>
              <a:rPr lang="de-DE" sz="1100" b="1" dirty="0" smtClean="0"/>
              <a:t>. 24.01.2015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Munich</a:t>
            </a:r>
            <a:endParaRPr lang="de-DE" sz="1100" b="1" dirty="0" smtClean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endParaRPr lang="de-DE" sz="1100" b="1" dirty="0"/>
          </a:p>
        </p:txBody>
      </p:sp>
      <p:pic>
        <p:nvPicPr>
          <p:cNvPr id="40" name="Picture 4" descr="http://www.schechtl.de/assets/components/phpthumbof/cache/1b6238431439db25b9a97cddecc2b8b2.54be1ac3d2939bb965d9db45374774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152" y="2078019"/>
            <a:ext cx="2473598" cy="586956"/>
          </a:xfrm>
          <a:prstGeom prst="rect">
            <a:avLst/>
          </a:prstGeom>
          <a:noFill/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68714" y="2698740"/>
            <a:ext cx="263842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Fri</a:t>
            </a:r>
            <a:r>
              <a:rPr lang="de-DE" sz="1100" b="1" dirty="0" smtClean="0"/>
              <a:t>. 17.04.,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Sun. 19.04.2015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Schkeuditz</a:t>
            </a:r>
            <a:r>
              <a:rPr lang="de-DE" sz="1100" b="1" dirty="0" smtClean="0"/>
              <a:t> / Leipzig</a:t>
            </a:r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endParaRPr lang="de-DE" sz="1100" b="1" dirty="0"/>
          </a:p>
        </p:txBody>
      </p:sp>
      <p:pic>
        <p:nvPicPr>
          <p:cNvPr id="74754" name="Picture 2" descr="L:\Arbeitsbereich\5. Corporate Design\2. FÖRCH Logo\1. National\4. Schriftzüge\InnoFa\FÖRCH iNNOFA Leipzig_lang.jpg"/>
          <p:cNvPicPr>
            <a:picLocks noChangeAspect="1" noChangeArrowheads="1"/>
          </p:cNvPicPr>
          <p:nvPr/>
        </p:nvPicPr>
        <p:blipFill>
          <a:blip r:embed="rId3" cstate="print"/>
          <a:srcRect l="31361" b="13091"/>
          <a:stretch>
            <a:fillRect/>
          </a:stretch>
        </p:blipFill>
        <p:spPr bwMode="auto">
          <a:xfrm>
            <a:off x="3622662" y="2297097"/>
            <a:ext cx="3276531" cy="328617"/>
          </a:xfrm>
          <a:prstGeom prst="rect">
            <a:avLst/>
          </a:prstGeom>
          <a:noFill/>
        </p:spPr>
      </p:pic>
      <p:pic>
        <p:nvPicPr>
          <p:cNvPr id="74755" name="Picture 3" descr="C:\Users\dietz\Desktop\Erledigt\20. Januar 2015\Überarbeitung Unternehmenspräsentation\Logo HTM_positiv.jpg"/>
          <p:cNvPicPr>
            <a:picLocks noChangeAspect="1" noChangeArrowheads="1"/>
          </p:cNvPicPr>
          <p:nvPr/>
        </p:nvPicPr>
        <p:blipFill>
          <a:blip r:embed="rId4" cstate="print"/>
          <a:srcRect l="698" t="441"/>
          <a:stretch>
            <a:fillRect/>
          </a:stretch>
        </p:blipFill>
        <p:spPr bwMode="auto">
          <a:xfrm>
            <a:off x="1079500" y="3695700"/>
            <a:ext cx="1812902" cy="1067595"/>
          </a:xfrm>
          <a:prstGeom prst="rect">
            <a:avLst/>
          </a:prstGeom>
          <a:noFill/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47700" y="4853007"/>
            <a:ext cx="263842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Sat</a:t>
            </a:r>
            <a:r>
              <a:rPr lang="de-DE" sz="1100" b="1" dirty="0" smtClean="0"/>
              <a:t>. 20.06.,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Sun. 21.06.2015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Heilbronn</a:t>
            </a:r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endParaRPr lang="de-DE" sz="1100" b="1" dirty="0"/>
          </a:p>
        </p:txBody>
      </p:sp>
      <p:pic>
        <p:nvPicPr>
          <p:cNvPr id="25" name="Picture 2" descr="L:\Arbeitsbereich\5. Corporate Design\2. FÖRCH Logo\1. National\4. Schriftzüge\InnoFa\FÖRCH iNNOFA Leipzig_lang.jpg"/>
          <p:cNvPicPr>
            <a:picLocks noChangeAspect="1" noChangeArrowheads="1"/>
          </p:cNvPicPr>
          <p:nvPr/>
        </p:nvPicPr>
        <p:blipFill>
          <a:blip r:embed="rId3" cstate="print"/>
          <a:srcRect l="31361" r="38245" b="3435"/>
          <a:stretch>
            <a:fillRect/>
          </a:stretch>
        </p:blipFill>
        <p:spPr bwMode="auto">
          <a:xfrm>
            <a:off x="7089783" y="4149725"/>
            <a:ext cx="1450881" cy="365130"/>
          </a:xfrm>
          <a:prstGeom prst="rect">
            <a:avLst/>
          </a:prstGeom>
          <a:noFill/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505575" y="4853007"/>
            <a:ext cx="263842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Fri</a:t>
            </a:r>
            <a:r>
              <a:rPr lang="de-DE" sz="1100" b="1" dirty="0" smtClean="0"/>
              <a:t>. 20.11. </a:t>
            </a:r>
            <a:r>
              <a:rPr lang="de-DE" sz="1100" b="1" dirty="0" err="1" smtClean="0"/>
              <a:t>and</a:t>
            </a:r>
            <a:r>
              <a:rPr lang="de-DE" sz="1100" b="1" dirty="0" smtClean="0"/>
              <a:t> Sun. 22.11.2015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iNNOCenter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Neuenstadt</a:t>
            </a:r>
            <a:endParaRPr lang="de-DE" sz="1100" b="1" dirty="0" smtClean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endParaRPr lang="de-DE" sz="1100" b="1" dirty="0"/>
          </a:p>
        </p:txBody>
      </p:sp>
      <p:pic>
        <p:nvPicPr>
          <p:cNvPr id="125954" name="Picture 2" descr="http://www.bgbau.de/praev/veranstaltungen/jpg-files/nord_ba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435" y="4005263"/>
            <a:ext cx="1424007" cy="726244"/>
          </a:xfrm>
          <a:prstGeom prst="rect">
            <a:avLst/>
          </a:prstGeom>
          <a:noFill/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68714" y="4853007"/>
            <a:ext cx="263842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Wed</a:t>
            </a:r>
            <a:r>
              <a:rPr lang="de-DE" sz="1100" b="1" dirty="0" smtClean="0"/>
              <a:t>. 09.09.,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Sun. 13.09.2015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Neumünster</a:t>
            </a:r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endParaRPr lang="de-DE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54476" y="884612"/>
            <a:ext cx="8158440" cy="864096"/>
          </a:xfrm>
        </p:spPr>
        <p:txBody>
          <a:bodyPr/>
          <a:lstStyle/>
          <a:p>
            <a:r>
              <a:rPr lang="en-GB" dirty="0" smtClean="0"/>
              <a:t>International </a:t>
            </a:r>
            <a:r>
              <a:rPr lang="en-GB" dirty="0" smtClean="0"/>
              <a:t>Exhibitions 2015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646512" y="2859058"/>
            <a:ext cx="260667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Tue. 13.10.,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Sat</a:t>
            </a:r>
            <a:r>
              <a:rPr lang="de-DE" sz="1100" b="1" dirty="0" smtClean="0"/>
              <a:t>. 17.10.2015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Paris/France</a:t>
            </a:r>
            <a:endParaRPr lang="de-DE" sz="1100" b="1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672810" y="5407059"/>
            <a:ext cx="260667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Tue. 17.11.,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Sat</a:t>
            </a:r>
            <a:r>
              <a:rPr lang="de-DE" sz="1100" b="1" dirty="0" smtClean="0"/>
              <a:t>. 21.11.2015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Lyon/France</a:t>
            </a:r>
            <a:endParaRPr lang="de-DE" sz="1100" b="1" dirty="0"/>
          </a:p>
        </p:txBody>
      </p:sp>
      <p:sp>
        <p:nvSpPr>
          <p:cNvPr id="15" name="Datumsplatzhalter 6"/>
          <p:cNvSpPr>
            <a:spLocks noGrp="1"/>
          </p:cNvSpPr>
          <p:nvPr>
            <p:ph type="dt" sz="half" idx="4294967295"/>
          </p:nvPr>
        </p:nvSpPr>
        <p:spPr>
          <a:xfrm>
            <a:off x="176712" y="6639366"/>
            <a:ext cx="1619672" cy="332656"/>
          </a:xfrm>
          <a:prstGeom prst="rect">
            <a:avLst/>
          </a:prstGeom>
        </p:spPr>
        <p:txBody>
          <a:bodyPr anchor="ctr" anchorCtr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l"/>
            <a:fld id="{A0E65BB6-6674-4B45-97D3-0B0AC2D45810}" type="datetime1">
              <a:rPr lang="de-DE" sz="1000" smtClean="0"/>
              <a:pPr algn="l"/>
              <a:t>11.03.2015</a:t>
            </a:fld>
            <a:endParaRPr lang="de-DE" sz="1000" dirty="0" smtClean="0"/>
          </a:p>
          <a:p>
            <a:endParaRPr lang="de-DE" dirty="0"/>
          </a:p>
        </p:txBody>
      </p:sp>
      <p:pic>
        <p:nvPicPr>
          <p:cNvPr id="75778" name="Picture 2" descr="C:\Users\dietz\Desktop\Erledigt\20. Januar 2015\Überarbeitung Unternehmenspräsentation\logo.jpg"/>
          <p:cNvPicPr>
            <a:picLocks noChangeAspect="1" noChangeArrowheads="1"/>
          </p:cNvPicPr>
          <p:nvPr/>
        </p:nvPicPr>
        <p:blipFill>
          <a:blip r:embed="rId2" cstate="print"/>
          <a:srcRect b="24590"/>
          <a:stretch>
            <a:fillRect/>
          </a:stretch>
        </p:blipFill>
        <p:spPr bwMode="auto">
          <a:xfrm>
            <a:off x="3881410" y="2004993"/>
            <a:ext cx="2146025" cy="708013"/>
          </a:xfrm>
          <a:prstGeom prst="rect">
            <a:avLst/>
          </a:prstGeom>
          <a:noFill/>
        </p:spPr>
      </p:pic>
      <p:sp>
        <p:nvSpPr>
          <p:cNvPr id="17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</a:rPr>
              <a:t>Trade </a:t>
            </a:r>
            <a:r>
              <a:rPr lang="de-DE" sz="1200" dirty="0" err="1" smtClean="0">
                <a:solidFill>
                  <a:srgbClr val="000000"/>
                </a:solidFill>
              </a:rPr>
              <a:t>Fairs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124930" name="Picture 2" descr="http://www.messezentrum-salzburg.at/system/html/auto_zum_salzburg-4de2f5a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161" y="2041506"/>
            <a:ext cx="2281215" cy="750900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9750" y="2859058"/>
            <a:ext cx="260667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Wed</a:t>
            </a:r>
            <a:r>
              <a:rPr lang="de-DE" sz="1100" b="1" dirty="0" smtClean="0"/>
              <a:t>. 21.01.,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Sat</a:t>
            </a:r>
            <a:r>
              <a:rPr lang="de-DE" sz="1100" b="1" dirty="0" smtClean="0"/>
              <a:t>. 24.01.2015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Salzburg/Austria</a:t>
            </a:r>
            <a:endParaRPr lang="de-DE" sz="1100" b="1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11161" y="5407059"/>
            <a:ext cx="260667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5902" tIns="35902" rIns="35902" bIns="35902"/>
          <a:lstStyle/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smtClean="0"/>
              <a:t>Thu. 15.10., </a:t>
            </a:r>
            <a:r>
              <a:rPr lang="de-DE" sz="1100" b="1" dirty="0" err="1" smtClean="0"/>
              <a:t>till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Sat</a:t>
            </a:r>
            <a:r>
              <a:rPr lang="de-DE" sz="1100" b="1" dirty="0" smtClean="0"/>
              <a:t>. 17.10.2015</a:t>
            </a:r>
            <a:endParaRPr lang="de-DE" sz="1100" b="1" dirty="0"/>
          </a:p>
          <a:p>
            <a:pPr algn="ctr" defTabSz="911815">
              <a:lnSpc>
                <a:spcPct val="50000"/>
              </a:lnSpc>
              <a:spcBef>
                <a:spcPct val="50000"/>
              </a:spcBef>
            </a:pPr>
            <a:r>
              <a:rPr lang="de-DE" sz="1100" b="1" dirty="0" err="1" smtClean="0"/>
              <a:t>Gorinchem</a:t>
            </a:r>
            <a:r>
              <a:rPr lang="de-DE" sz="1100" b="1" dirty="0" smtClean="0"/>
              <a:t>/</a:t>
            </a:r>
            <a:r>
              <a:rPr lang="de-DE" sz="1100" b="1" dirty="0" err="1" smtClean="0"/>
              <a:t>Netherlands</a:t>
            </a:r>
            <a:endParaRPr lang="de-DE" sz="1100" b="1" dirty="0"/>
          </a:p>
        </p:txBody>
      </p:sp>
      <p:pic>
        <p:nvPicPr>
          <p:cNvPr id="123906" name="Picture 2" descr="http://www.evenementenhal.nl/gorinchem/content/beurzen/242/large/Autopro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650" y="4076700"/>
            <a:ext cx="1975697" cy="1106390"/>
          </a:xfrm>
          <a:prstGeom prst="rect">
            <a:avLst/>
          </a:prstGeom>
          <a:noFill/>
        </p:spPr>
      </p:pic>
      <p:pic>
        <p:nvPicPr>
          <p:cNvPr id="123908" name="Picture 4" descr="http://i.ytimg.com/vi/aCCwyejr6zk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9257" y="4149725"/>
            <a:ext cx="1753781" cy="1031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smtClean="0"/>
              <a:t>FÖRCH iNNOCenter.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3090"/>
            <a:ext cx="6499459" cy="992044"/>
          </a:xfrm>
        </p:spPr>
        <p:txBody>
          <a:bodyPr/>
          <a:lstStyle/>
          <a:p>
            <a:r>
              <a:rPr lang="de-DE" dirty="0" smtClean="0"/>
              <a:t>FÖRCH iNNOCenter.</a:t>
            </a:r>
            <a:endParaRPr lang="de-DE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54884" y="1730114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Qualification and training centre for</a:t>
            </a:r>
            <a:r>
              <a:rPr lang="en-GB" noProof="0" dirty="0" smtClean="0"/>
              <a:t> </a:t>
            </a:r>
            <a:endParaRPr lang="en-GB" dirty="0" smtClean="0"/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noProof="0" dirty="0" smtClean="0"/>
              <a:t>	customers and employees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More than 1.000 m² exhibition and 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dirty="0" smtClean="0"/>
              <a:t>	training area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Conference </a:t>
            </a:r>
            <a:r>
              <a:rPr lang="en-GB" dirty="0" err="1" smtClean="0"/>
              <a:t>centers</a:t>
            </a:r>
            <a:r>
              <a:rPr lang="en-GB" dirty="0" smtClean="0"/>
              <a:t> </a:t>
            </a:r>
            <a:r>
              <a:rPr lang="en-GB" dirty="0" smtClean="0"/>
              <a:t>for up to 200 </a:t>
            </a:r>
          </a:p>
          <a:p>
            <a:pPr marL="269809" marR="0" lvl="1" indent="-269809" algn="l" defTabSz="9141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r>
              <a:rPr lang="en-GB" dirty="0" smtClean="0"/>
              <a:t>	people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Location </a:t>
            </a:r>
            <a:r>
              <a:rPr lang="en-GB" dirty="0" smtClean="0"/>
              <a:t>for In-house exhibitions</a:t>
            </a:r>
            <a:endParaRPr lang="en-GB" noProof="0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Catering service possible</a:t>
            </a: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r>
              <a:rPr lang="en-GB" dirty="0" smtClean="0"/>
              <a:t>Offices and storage rooms</a:t>
            </a:r>
            <a:endParaRPr lang="en-GB" noProof="0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en-GB" b="1" dirty="0" smtClean="0">
              <a:solidFill>
                <a:srgbClr val="000000"/>
              </a:solidFill>
            </a:endParaRPr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</a:tabLst>
              <a:defRPr/>
            </a:pPr>
            <a:endParaRPr lang="de-DE" dirty="0" smtClean="0"/>
          </a:p>
          <a:p>
            <a:pPr marL="269809" marR="0" lvl="1" indent="-269809" algn="l" defTabSz="91417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</a:tabLst>
              <a:defRPr/>
            </a:pPr>
            <a:endParaRPr lang="de-DE" dirty="0" smtClean="0"/>
          </a:p>
        </p:txBody>
      </p:sp>
      <p:sp>
        <p:nvSpPr>
          <p:cNvPr id="6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FÖRCH iNNOCenter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56DA4923-CF72-4FFB-A84C-B35F7455D06D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7826" name="Picture 2" descr="L:\Bilder\3. Gebäude\1. National\iNNOCenter\iNNO_76A7772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881188"/>
            <a:ext cx="4068762" cy="424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34768" y="872971"/>
            <a:ext cx="6499459" cy="9920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spc="-80" dirty="0" smtClean="0">
                <a:latin typeface="Arial Black" pitchFamily="34" charset="0"/>
                <a:ea typeface="+mj-ea"/>
                <a:cs typeface="+mj-cs"/>
              </a:rPr>
              <a:t>In-House Exhibitions and Trainings</a:t>
            </a:r>
            <a:r>
              <a:rPr kumimoji="0" lang="en-GB" sz="26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  <a:endParaRPr kumimoji="0" lang="en-GB" sz="2600" b="0" i="0" u="none" strike="noStrike" kern="1200" cap="none" spc="-8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/>
            <a:fld id="{C8062BCF-450F-42DF-A1C0-016EC91F602F}" type="datetime1">
              <a:rPr lang="de-DE" sz="1000" smtClean="0">
                <a:solidFill>
                  <a:srgbClr val="FFFFFF"/>
                </a:solidFill>
              </a:rPr>
              <a:pPr defTabSz="914400"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pPr defTabSz="914400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FÖRCH iNNOCenter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7826" name="Picture 2" descr="C:\Users\dietz\Desktop\Erledigt\09. Februar 2014\Unternehmenspräsentation\_76A8051_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4149725"/>
            <a:ext cx="3995738" cy="1979613"/>
          </a:xfrm>
          <a:prstGeom prst="rect">
            <a:avLst/>
          </a:prstGeom>
          <a:noFill/>
        </p:spPr>
      </p:pic>
      <p:pic>
        <p:nvPicPr>
          <p:cNvPr id="77827" name="Picture 3" descr="C:\Users\dietz\Desktop\Erledigt\09. Februar 2014\Unternehmenspräsentation\_76A7928_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881188"/>
            <a:ext cx="3995738" cy="2124075"/>
          </a:xfrm>
          <a:prstGeom prst="rect">
            <a:avLst/>
          </a:prstGeom>
          <a:noFill/>
        </p:spPr>
      </p:pic>
      <p:pic>
        <p:nvPicPr>
          <p:cNvPr id="77829" name="Picture 5" descr="C:\Users\dietz\Desktop\Erledigt\09. Februar 2014\Unternehmenspräsentation\_76A7899_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881188"/>
            <a:ext cx="3997325" cy="2124075"/>
          </a:xfrm>
          <a:prstGeom prst="rect">
            <a:avLst/>
          </a:prstGeom>
          <a:noFill/>
        </p:spPr>
      </p:pic>
      <p:pic>
        <p:nvPicPr>
          <p:cNvPr id="74754" name="Picture 2" descr="C:\Users\dietz\Desktop\Erledigt\09. Februar 2014\Unternehmenspräsentation\IMG_6653.jpg"/>
          <p:cNvPicPr>
            <a:picLocks noChangeAspect="1" noChangeArrowheads="1"/>
          </p:cNvPicPr>
          <p:nvPr/>
        </p:nvPicPr>
        <p:blipFill>
          <a:blip r:embed="rId5" cstate="print">
            <a:lum bright="4000" contrast="8000"/>
          </a:blip>
          <a:srcRect/>
          <a:stretch>
            <a:fillRect/>
          </a:stretch>
        </p:blipFill>
        <p:spPr bwMode="auto">
          <a:xfrm>
            <a:off x="4787900" y="4149725"/>
            <a:ext cx="3997325" cy="1979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54882" y="1712615"/>
            <a:ext cx="8154155" cy="4400848"/>
          </a:xfrm>
        </p:spPr>
        <p:txBody>
          <a:bodyPr/>
          <a:lstStyle/>
          <a:p>
            <a:pPr marL="266700" indent="-266700" defTabSz="645544" eaLnBrk="0" hangingPunct="0">
              <a:lnSpc>
                <a:spcPct val="150000"/>
              </a:lnSpc>
              <a:spcBef>
                <a:spcPct val="20000"/>
              </a:spcBef>
              <a:buClr>
                <a:schemeClr val="accent6">
                  <a:lumMod val="25000"/>
                </a:schemeClr>
              </a:buClr>
              <a:buSzPct val="80000"/>
              <a:tabLst>
                <a:tab pos="266700" algn="l"/>
              </a:tabLst>
              <a:defRPr/>
            </a:pPr>
            <a:endParaRPr lang="de-DE" sz="1800" b="0" kern="0" dirty="0" smtClean="0">
              <a:solidFill>
                <a:srgbClr val="000000"/>
              </a:solidFill>
              <a:cs typeface="Arial" pitchFamily="34" charset="0"/>
            </a:endParaRPr>
          </a:p>
          <a:p>
            <a:pPr lvl="1">
              <a:lnSpc>
                <a:spcPct val="100000"/>
              </a:lnSpc>
              <a:buNone/>
            </a:pPr>
            <a:endParaRPr lang="de-DE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Customer Target Groups.</a:t>
            </a:r>
            <a:endParaRPr lang="de-DE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314312"/>
              </p:ext>
            </p:extLst>
          </p:nvPr>
        </p:nvGraphicFramePr>
        <p:xfrm>
          <a:off x="674687" y="1868488"/>
          <a:ext cx="3968751" cy="2136775"/>
        </p:xfrm>
        <a:graphic>
          <a:graphicData uri="http://schemas.openxmlformats.org/drawingml/2006/table">
            <a:tbl>
              <a:tblPr firstRow="1" bandRow="1">
                <a:effectLst/>
                <a:tableStyleId>{9DCAF9ED-07DC-4A11-8D7F-57B35C25682E}</a:tableStyleId>
              </a:tblPr>
              <a:tblGrid>
                <a:gridCol w="3968751"/>
              </a:tblGrid>
              <a:tr h="431706">
                <a:tc>
                  <a:txBody>
                    <a:bodyPr/>
                    <a:lstStyle/>
                    <a:p>
                      <a:r>
                        <a:rPr lang="de-DE" b="0" dirty="0" smtClean="0"/>
                        <a:t>Automotive Trade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705069">
                <a:tc>
                  <a:txBody>
                    <a:bodyPr/>
                    <a:lstStyle/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Car</a:t>
                      </a:r>
                      <a:r>
                        <a:rPr lang="en-GB" sz="1800" baseline="0" noProof="0" dirty="0" smtClean="0"/>
                        <a:t> dealerships</a:t>
                      </a:r>
                      <a:endParaRPr lang="en-GB" sz="1800" noProof="0" dirty="0" smtClean="0"/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Trucks </a:t>
                      </a:r>
                      <a:r>
                        <a:rPr lang="en-GB" sz="1800" baseline="0" noProof="0" dirty="0" smtClean="0"/>
                        <a:t>/ commercial vehicles</a:t>
                      </a:r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baseline="0" noProof="0" dirty="0" smtClean="0"/>
                        <a:t>R</a:t>
                      </a:r>
                      <a:r>
                        <a:rPr lang="en-GB" sz="1800" noProof="0" dirty="0" smtClean="0"/>
                        <a:t>epair</a:t>
                      </a:r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Body construction</a:t>
                      </a:r>
                      <a:r>
                        <a:rPr lang="en-GB" sz="1800" baseline="0" noProof="0" dirty="0" smtClean="0"/>
                        <a:t> companies </a:t>
                      </a:r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baseline="0" noProof="0" dirty="0" smtClean="0"/>
                        <a:t>Bikes</a:t>
                      </a:r>
                      <a:endParaRPr lang="en-GB" sz="1800" noProof="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26382"/>
              </p:ext>
            </p:extLst>
          </p:nvPr>
        </p:nvGraphicFramePr>
        <p:xfrm>
          <a:off x="674687" y="4149725"/>
          <a:ext cx="3968751" cy="202437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968751"/>
              </a:tblGrid>
              <a:tr h="396746">
                <a:tc>
                  <a:txBody>
                    <a:bodyPr/>
                    <a:lstStyle/>
                    <a:p>
                      <a:r>
                        <a:rPr lang="de-DE" b="0" dirty="0" smtClean="0"/>
                        <a:t>Building Trade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566992">
                <a:tc>
                  <a:txBody>
                    <a:bodyPr/>
                    <a:lstStyle/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Woodwork</a:t>
                      </a:r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Construction</a:t>
                      </a:r>
                      <a:r>
                        <a:rPr lang="en-GB" sz="1800" baseline="0" noProof="0" dirty="0" smtClean="0"/>
                        <a:t> industry</a:t>
                      </a:r>
                      <a:endParaRPr lang="en-GB" sz="1800" noProof="0" dirty="0" smtClean="0"/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Building services/Housing</a:t>
                      </a:r>
                      <a:r>
                        <a:rPr lang="en-GB" sz="1800" baseline="0" noProof="0" dirty="0" smtClean="0"/>
                        <a:t> technology</a:t>
                      </a:r>
                      <a:endParaRPr lang="en-GB" sz="1800" noProof="0" dirty="0" smtClean="0"/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Electrical industry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The Company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9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52225" name="Picture 1" descr="L:\Bilder\1. Imagebilder\2. Kfz\1. Kfz\3. Hände Produkte\KFZ_N4G7102_ba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7900" y="1868488"/>
            <a:ext cx="3997326" cy="2136776"/>
          </a:xfrm>
          <a:prstGeom prst="rect">
            <a:avLst/>
          </a:prstGeom>
          <a:noFill/>
        </p:spPr>
      </p:pic>
      <p:pic>
        <p:nvPicPr>
          <p:cNvPr id="50177" name="Picture 1" descr="L:\Bilder\1. Imagebilder\8. Alte Imagebilder\1. Bau\2008 Imagefotos Andi Schmid\imagebro-bau_09010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149725"/>
            <a:ext cx="3997325" cy="1979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smtClean="0"/>
              <a:t>The Brand FÖRCH.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Brand Value Model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5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47045"/>
              </p:ext>
            </p:extLst>
          </p:nvPr>
        </p:nvGraphicFramePr>
        <p:xfrm>
          <a:off x="674689" y="1868488"/>
          <a:ext cx="2017712" cy="1189488"/>
        </p:xfrm>
        <a:graphic>
          <a:graphicData uri="http://schemas.openxmlformats.org/drawingml/2006/table">
            <a:tbl>
              <a:tblPr/>
              <a:tblGrid>
                <a:gridCol w="2017712"/>
              </a:tblGrid>
              <a:tr h="26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/>
                          <a:cs typeface="ＭＳ Ｐゴシック"/>
                        </a:rPr>
                        <a:t>With ambition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8486">
                <a:tc>
                  <a:txBody>
                    <a:bodyPr/>
                    <a:lstStyle/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Never be satisfied with the results.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Always set new aims.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Whatever we do, we do it right.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5532"/>
              </p:ext>
            </p:extLst>
          </p:nvPr>
        </p:nvGraphicFramePr>
        <p:xfrm>
          <a:off x="674689" y="4087707"/>
          <a:ext cx="2055812" cy="1509528"/>
        </p:xfrm>
        <a:graphic>
          <a:graphicData uri="http://schemas.openxmlformats.org/drawingml/2006/table">
            <a:tbl>
              <a:tblPr/>
              <a:tblGrid>
                <a:gridCol w="2055812"/>
              </a:tblGrid>
              <a:tr h="26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Solution-orientated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0344">
                <a:tc>
                  <a:txBody>
                    <a:bodyPr/>
                    <a:lstStyle/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reflect with the customer, understand HIS problem and solve it.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chose the </a:t>
                      </a: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simple, </a:t>
                      </a: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non-complicated way.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‘Cannot </a:t>
                      </a: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be </a:t>
                      </a: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done’, </a:t>
                      </a: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does not exist.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79041"/>
              </p:ext>
            </p:extLst>
          </p:nvPr>
        </p:nvGraphicFramePr>
        <p:xfrm>
          <a:off x="6833161" y="1868488"/>
          <a:ext cx="1956827" cy="1509528"/>
        </p:xfrm>
        <a:graphic>
          <a:graphicData uri="http://schemas.openxmlformats.org/drawingml/2006/table">
            <a:tbl>
              <a:tblPr/>
              <a:tblGrid>
                <a:gridCol w="1956827"/>
              </a:tblGrid>
              <a:tr h="26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As partners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2728">
                <a:tc>
                  <a:txBody>
                    <a:bodyPr/>
                    <a:lstStyle/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all pull into one direction.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help ourselves – and our customers. 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always have an open ear for our customers and colleagues.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291997"/>
              </p:ext>
            </p:extLst>
          </p:nvPr>
        </p:nvGraphicFramePr>
        <p:xfrm>
          <a:off x="6833161" y="4103486"/>
          <a:ext cx="1956827" cy="1861572"/>
        </p:xfrm>
        <a:graphic>
          <a:graphicData uri="http://schemas.openxmlformats.org/drawingml/2006/table">
            <a:tbl>
              <a:tblPr/>
              <a:tblGrid>
                <a:gridCol w="1956827"/>
              </a:tblGrid>
              <a:tr h="26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Down-to-earth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71274">
                <a:tc>
                  <a:txBody>
                    <a:bodyPr/>
                    <a:lstStyle/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know where we come from.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know to whom we owe our success.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We are a family-owned company – and one big family.</a:t>
                      </a:r>
                    </a:p>
                    <a:p>
                      <a:pPr marL="177800" marR="0" lvl="0" indent="-17780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Success does not make us big-headed.</a:t>
                      </a:r>
                    </a:p>
                  </a:txBody>
                  <a:tcPr marL="64302" marR="64302" marT="32136" marB="321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The Brand FÖRCH</a:t>
            </a:r>
          </a:p>
        </p:txBody>
      </p:sp>
      <p:pic>
        <p:nvPicPr>
          <p:cNvPr id="75778" name="Picture 2" descr="C:\Users\dietz\Desktop\Erledigt\09. Februar 2014\Unternehmenspräsentation\Marken-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63" y="1865999"/>
            <a:ext cx="3943404" cy="4296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FÖRCH mission.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The Brand FÖRCH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24801" y="1493473"/>
            <a:ext cx="8138199" cy="4308872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buNone/>
            </a:pPr>
            <a:r>
              <a:rPr lang="en-GB" sz="1400" dirty="0" smtClean="0"/>
              <a:t>FÖRCH is THE systemic partner for trade and industry. Its success results from being close to the customers while being focused on quality, service and innovation.</a:t>
            </a:r>
          </a:p>
          <a:p>
            <a:pPr lvl="1">
              <a:lnSpc>
                <a:spcPct val="100000"/>
              </a:lnSpc>
              <a:buNone/>
            </a:pPr>
            <a:endParaRPr lang="en-GB" dirty="0" smtClean="0"/>
          </a:p>
          <a:p>
            <a:pPr lvl="1">
              <a:lnSpc>
                <a:spcPct val="150000"/>
              </a:lnSpc>
              <a:buNone/>
            </a:pPr>
            <a:endParaRPr lang="en-GB" dirty="0" smtClean="0"/>
          </a:p>
          <a:p>
            <a:pPr lvl="1">
              <a:lnSpc>
                <a:spcPct val="100000"/>
              </a:lnSpc>
              <a:buNone/>
            </a:pPr>
            <a:endParaRPr lang="en-GB" dirty="0" smtClean="0"/>
          </a:p>
          <a:p>
            <a:pPr lvl="1">
              <a:lnSpc>
                <a:spcPct val="100000"/>
              </a:lnSpc>
              <a:buNone/>
            </a:pPr>
            <a:endParaRPr lang="en-GB" dirty="0" smtClean="0"/>
          </a:p>
          <a:p>
            <a:pPr lvl="1">
              <a:lnSpc>
                <a:spcPct val="150000"/>
              </a:lnSpc>
              <a:buNone/>
            </a:pPr>
            <a:r>
              <a:rPr lang="en-GB" sz="1800" dirty="0" smtClean="0"/>
              <a:t> </a:t>
            </a:r>
            <a:endParaRPr lang="en-GB" dirty="0" smtClean="0"/>
          </a:p>
          <a:p>
            <a:pPr lvl="1">
              <a:lnSpc>
                <a:spcPts val="2400"/>
              </a:lnSpc>
              <a:buNone/>
            </a:pPr>
            <a:endParaRPr lang="en-GB" sz="1800" dirty="0"/>
          </a:p>
        </p:txBody>
      </p:sp>
      <p:pic>
        <p:nvPicPr>
          <p:cNvPr id="12" name="Picture 2" descr="L:\Bilder\1. Imagebilder\4. Hände\10-13 Hand Werkstatt\_76A5401_ba_freistell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136" y="2698740"/>
            <a:ext cx="3089343" cy="3834755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6516216" y="4357553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Security. </a:t>
            </a:r>
            <a:endParaRPr lang="en-GB" sz="1200" b="1" dirty="0" smtClean="0"/>
          </a:p>
          <a:p>
            <a:r>
              <a:rPr lang="en-GB" sz="1200" dirty="0" smtClean="0"/>
              <a:t>FÖRCH acts sustainably and economically. FÖRCH ensures reliability and thus creates trust.</a:t>
            </a:r>
            <a:endParaRPr lang="en-GB" sz="1200" dirty="0"/>
          </a:p>
        </p:txBody>
      </p:sp>
      <p:sp>
        <p:nvSpPr>
          <p:cNvPr id="14" name="Rechteck 13"/>
          <p:cNvSpPr/>
          <p:nvPr/>
        </p:nvSpPr>
        <p:spPr>
          <a:xfrm>
            <a:off x="899592" y="3356992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/>
            <a:r>
              <a:rPr lang="en-GB" sz="1200" b="1" dirty="0" smtClean="0"/>
              <a:t>Innovation.</a:t>
            </a:r>
          </a:p>
          <a:p>
            <a:pPr marL="269875" indent="-269875"/>
            <a:r>
              <a:rPr lang="en-GB" sz="1200" dirty="0" smtClean="0"/>
              <a:t>FÖRCH generates additional</a:t>
            </a:r>
          </a:p>
          <a:p>
            <a:pPr marL="269875" indent="-269875"/>
            <a:r>
              <a:rPr lang="en-GB" sz="1200" dirty="0" smtClean="0"/>
              <a:t>values by continuous</a:t>
            </a:r>
          </a:p>
          <a:p>
            <a:pPr marL="269875" indent="-269875"/>
            <a:r>
              <a:rPr lang="en-GB" sz="1200" dirty="0" smtClean="0"/>
              <a:t>reflection and renewal of the</a:t>
            </a:r>
          </a:p>
          <a:p>
            <a:pPr marL="269875" indent="-269875"/>
            <a:r>
              <a:rPr lang="en-GB" sz="1200" dirty="0" smtClean="0"/>
              <a:t>existing products, services</a:t>
            </a:r>
          </a:p>
          <a:p>
            <a:pPr marL="269875" indent="-269875"/>
            <a:r>
              <a:rPr lang="en-GB" sz="1200" dirty="0" smtClean="0"/>
              <a:t>and procedures.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787900" y="2060848"/>
            <a:ext cx="31684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GB" sz="1200" b="1" dirty="0" smtClean="0"/>
              <a:t>Quality.</a:t>
            </a:r>
          </a:p>
          <a:p>
            <a:pPr marL="269875" indent="-269875"/>
            <a:r>
              <a:rPr lang="en-GB" sz="1200" dirty="0" smtClean="0"/>
              <a:t>FÖRCH stands for high quality in all</a:t>
            </a:r>
          </a:p>
          <a:p>
            <a:pPr marL="269875" indent="-269875"/>
            <a:r>
              <a:rPr lang="en-GB" sz="1200" dirty="0" smtClean="0"/>
              <a:t>business sectors. FÖRCH </a:t>
            </a:r>
          </a:p>
          <a:p>
            <a:pPr marL="269875" indent="-269875"/>
            <a:r>
              <a:rPr lang="en-GB" sz="1200" dirty="0" smtClean="0"/>
              <a:t>supplies high-quality products</a:t>
            </a:r>
            <a:r>
              <a:rPr lang="de-DE" sz="1200" dirty="0" smtClean="0"/>
              <a:t>.</a:t>
            </a:r>
            <a:endParaRPr lang="de-DE" sz="1200" b="1" dirty="0" smtClean="0"/>
          </a:p>
          <a:p>
            <a:pPr marL="269875" indent="-269875"/>
            <a:endParaRPr lang="de-DE" sz="1000" dirty="0" smtClean="0">
              <a:latin typeface="HelveticaNeueLT Pro 55 Roman" pitchFamily="34" charset="0"/>
            </a:endParaRPr>
          </a:p>
          <a:p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1043608" y="1988840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/>
            <a:r>
              <a:rPr lang="en-GB" sz="1200" b="1" dirty="0" smtClean="0"/>
              <a:t>Partnership.</a:t>
            </a:r>
          </a:p>
          <a:p>
            <a:pPr marL="269875" indent="-269875"/>
            <a:r>
              <a:rPr lang="en-GB" sz="1200" dirty="0" smtClean="0"/>
              <a:t>FÖRCH stands for a reliable communication. </a:t>
            </a:r>
          </a:p>
          <a:p>
            <a:pPr marL="269875" indent="-269875"/>
            <a:r>
              <a:rPr lang="en-GB" sz="1200" dirty="0" smtClean="0"/>
              <a:t>It’s by competence and professional attitude that</a:t>
            </a:r>
          </a:p>
          <a:p>
            <a:pPr marL="269875" indent="-269875"/>
            <a:r>
              <a:rPr lang="en-GB" sz="1200" dirty="0" smtClean="0"/>
              <a:t>FÖRCH inspires its customers. For FÖRCH </a:t>
            </a:r>
          </a:p>
          <a:p>
            <a:pPr marL="269875" indent="-269875"/>
            <a:r>
              <a:rPr lang="en-GB" sz="1200" dirty="0" smtClean="0"/>
              <a:t>the focus is on people.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868144" y="3140968"/>
            <a:ext cx="255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de-DE" sz="1200" b="1" dirty="0" smtClean="0"/>
              <a:t>Service.</a:t>
            </a:r>
          </a:p>
          <a:p>
            <a:pPr marL="269875" indent="-269875"/>
            <a:r>
              <a:rPr lang="en-GB" sz="1200" dirty="0" smtClean="0"/>
              <a:t>FÖRCH adjusts all processes </a:t>
            </a:r>
          </a:p>
          <a:p>
            <a:pPr marL="269875" indent="-269875"/>
            <a:r>
              <a:rPr lang="en-GB" sz="1200" dirty="0" smtClean="0"/>
              <a:t>optimally to the customers‘ needs.</a:t>
            </a:r>
          </a:p>
          <a:p>
            <a:endParaRPr lang="de-DE" dirty="0"/>
          </a:p>
        </p:txBody>
      </p:sp>
      <p:cxnSp>
        <p:nvCxnSpPr>
          <p:cNvPr id="18" name="Gerade Verbindung 17"/>
          <p:cNvCxnSpPr/>
          <p:nvPr/>
        </p:nvCxnSpPr>
        <p:spPr>
          <a:xfrm>
            <a:off x="1687667" y="4492447"/>
            <a:ext cx="115212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H="1">
            <a:off x="2832077" y="3535200"/>
            <a:ext cx="566323" cy="96020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1979613" y="2954672"/>
            <a:ext cx="1656283" cy="656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 flipV="1">
            <a:off x="3618652" y="2959434"/>
            <a:ext cx="295751" cy="690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4714082" y="2841031"/>
            <a:ext cx="160949" cy="839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6597749" y="5320258"/>
            <a:ext cx="115212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6170400" y="4752000"/>
            <a:ext cx="432131" cy="5682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4860032" y="2843411"/>
            <a:ext cx="1656283" cy="656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5939432" y="3928294"/>
            <a:ext cx="115212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5436096" y="3140968"/>
            <a:ext cx="508118" cy="7920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smtClean="0"/>
              <a:t>Clienting.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C-Parts-Management.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81752" y="3575052"/>
            <a:ext cx="2403473" cy="255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platzhalter 4"/>
          <p:cNvSpPr txBox="1">
            <a:spLocks/>
          </p:cNvSpPr>
          <p:nvPr/>
        </p:nvSpPr>
        <p:spPr>
          <a:xfrm>
            <a:off x="654883" y="1712615"/>
            <a:ext cx="5669741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b="1" kern="0" dirty="0" smtClean="0">
                <a:solidFill>
                  <a:srgbClr val="000000"/>
                </a:solidFill>
              </a:rPr>
              <a:t>Characteristics of C-Parts</a:t>
            </a:r>
          </a:p>
          <a:p>
            <a:pPr marL="269809" marR="0" lvl="1" indent="-269809" algn="l" defTabSz="91417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Low merchandise value</a:t>
            </a:r>
          </a:p>
          <a:p>
            <a:pPr marL="269809" marR="0" lvl="1" indent="-269809" algn="l" defTabSz="91417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High number of different articles</a:t>
            </a:r>
          </a:p>
          <a:p>
            <a:pPr marL="269809" marR="0" lvl="1" indent="-269809" algn="l" defTabSz="91417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Necessary for the regular course of business</a:t>
            </a:r>
          </a:p>
          <a:p>
            <a:pPr marL="269809" marR="0" lvl="1" indent="-269809" algn="l" defTabSz="914174" rtl="0" eaLnBrk="1" fontAlgn="auto" latinLnBrk="0" hangingPunct="1">
              <a:lnSpc>
                <a:spcPts val="2600"/>
              </a:lnSpc>
              <a:spcBef>
                <a:spcPts val="0"/>
              </a:spcBef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No reasonable ratio of merchandise value and procurement effort</a:t>
            </a:r>
          </a:p>
          <a:p>
            <a:pPr marL="269809" lvl="1" indent="-269809">
              <a:lnSpc>
                <a:spcPts val="3200"/>
              </a:lnSpc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b="1" kern="0" dirty="0" smtClean="0">
                <a:solidFill>
                  <a:srgbClr val="000000"/>
                </a:solidFill>
              </a:rPr>
              <a:t>Results from C-Parts-Management</a:t>
            </a:r>
          </a:p>
          <a:p>
            <a:pPr marL="269809" lvl="1" indent="-269809">
              <a:lnSpc>
                <a:spcPts val="2600"/>
              </a:lnSpc>
              <a:buClr>
                <a:schemeClr val="tx2"/>
              </a:buClr>
              <a:buSzPct val="80000"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Individual article combination out of a broad C-parts range</a:t>
            </a:r>
          </a:p>
          <a:p>
            <a:pPr marL="269809" lvl="1" indent="-269809">
              <a:lnSpc>
                <a:spcPts val="2600"/>
              </a:lnSpc>
              <a:buClr>
                <a:schemeClr val="tx2"/>
              </a:buClr>
              <a:buSzPct val="80000"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Continuously high quality of the articles</a:t>
            </a:r>
          </a:p>
          <a:p>
            <a:pPr marL="269809" lvl="1" indent="-269809">
              <a:lnSpc>
                <a:spcPts val="2600"/>
              </a:lnSpc>
              <a:buClr>
                <a:schemeClr val="tx2"/>
              </a:buClr>
              <a:buSzPct val="80000"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Fast and reliable deliveries</a:t>
            </a:r>
          </a:p>
          <a:p>
            <a:pPr marL="269809" lvl="1" indent="-269809">
              <a:lnSpc>
                <a:spcPts val="2600"/>
              </a:lnSpc>
              <a:buClr>
                <a:schemeClr val="tx2"/>
              </a:buClr>
              <a:buSzPct val="80000"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Constant coverage of the basic needs</a:t>
            </a:r>
          </a:p>
          <a:p>
            <a:pPr marL="269809" lvl="1" indent="-269809">
              <a:lnSpc>
                <a:spcPts val="2600"/>
              </a:lnSpc>
              <a:buClr>
                <a:schemeClr val="tx2"/>
              </a:buClr>
              <a:buSzPct val="80000"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Effective contribution to process cost optimising</a:t>
            </a:r>
          </a:p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endParaRPr lang="en-GB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Clienting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8850" name="Picture 2" descr="C:\Users\dietz\Desktop\Erledigt\09. Februar 2014\Unternehmenspräsentation\C-Teile_KFZ_N4G5348_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513" y="1881188"/>
            <a:ext cx="2398712" cy="158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en-GB" dirty="0" smtClean="0"/>
              <a:t>FÖRCH VARO</a:t>
            </a:r>
            <a:br>
              <a:rPr lang="en-GB" dirty="0" smtClean="0"/>
            </a:br>
            <a:r>
              <a:rPr lang="en-GB" dirty="0" err="1" smtClean="0"/>
              <a:t>VARiable</a:t>
            </a:r>
            <a:r>
              <a:rPr lang="en-GB" dirty="0" smtClean="0"/>
              <a:t> </a:t>
            </a:r>
            <a:r>
              <a:rPr lang="en-GB" dirty="0" smtClean="0"/>
              <a:t>Order </a:t>
            </a:r>
            <a:r>
              <a:rPr lang="en-GB" dirty="0" smtClean="0"/>
              <a:t>System</a:t>
            </a:r>
            <a:endParaRPr lang="en-GB" dirty="0"/>
          </a:p>
        </p:txBody>
      </p:sp>
      <p:sp>
        <p:nvSpPr>
          <p:cNvPr id="11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Clienting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3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0658" name="Picture 2" descr="C:\Users\dietz\Desktop\Erledigt\09. Februar 2014\Unternehmenspräsentation\Varo_Compo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881188"/>
            <a:ext cx="8137525" cy="424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FÖRCH VARO </a:t>
            </a:r>
            <a:r>
              <a:rPr lang="de-DE" dirty="0" err="1" smtClean="0"/>
              <a:t>shelf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4"/>
          <p:cNvSpPr txBox="1">
            <a:spLocks/>
          </p:cNvSpPr>
          <p:nvPr/>
        </p:nvSpPr>
        <p:spPr>
          <a:xfrm>
            <a:off x="654885" y="1712615"/>
            <a:ext cx="4061578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b="1" kern="0" dirty="0" smtClean="0">
                <a:solidFill>
                  <a:srgbClr val="000000"/>
                </a:solidFill>
              </a:rPr>
              <a:t>Clear Stocking due to </a:t>
            </a:r>
          </a:p>
          <a:p>
            <a:pPr marL="269809" marR="0" lvl="1" indent="-269809" algn="l" defTabSz="914174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Individual modules for the different product groups</a:t>
            </a:r>
          </a:p>
          <a:p>
            <a:pPr marL="269809" marR="0" lvl="1" indent="-269809" algn="l" defTabSz="914174" rtl="0" eaLnBrk="1" fontAlgn="auto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Standardized labelling of the storage places</a:t>
            </a:r>
          </a:p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b="1" kern="0" dirty="0" smtClean="0">
                <a:solidFill>
                  <a:srgbClr val="000000"/>
                </a:solidFill>
              </a:rPr>
              <a:t>Optimum Space Utilisation</a:t>
            </a:r>
          </a:p>
          <a:p>
            <a:pPr marL="269809" marR="0" lvl="1" indent="-269809" algn="l" defTabSz="914174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dirty="0" smtClean="0"/>
              <a:t>Individual and space-saving assembly in your workshop</a:t>
            </a:r>
          </a:p>
          <a:p>
            <a:pPr marL="269809" marR="0" lvl="1" indent="-269809" algn="l" defTabSz="914174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dirty="0" smtClean="0"/>
              <a:t>Modules are adjusted to package sizes</a:t>
            </a:r>
          </a:p>
          <a:p>
            <a:pPr marL="269809" marR="0" lvl="1" indent="-269809" algn="l" defTabSz="914174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dirty="0" smtClean="0"/>
              <a:t>Easy to expand</a:t>
            </a:r>
          </a:p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en-GB" b="1" kern="0" dirty="0" smtClean="0">
                <a:solidFill>
                  <a:srgbClr val="000000"/>
                </a:solidFill>
              </a:rPr>
              <a:t>Favourable Rent</a:t>
            </a:r>
          </a:p>
          <a:p>
            <a:pPr marL="269809" marR="0" lvl="1" indent="-269809" algn="l" defTabSz="914174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No financing costs</a:t>
            </a:r>
          </a:p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>
                <a:tab pos="2238375" algn="l"/>
                <a:tab pos="5195888" algn="r"/>
              </a:tabLst>
              <a:defRPr/>
            </a:pPr>
            <a:endParaRPr lang="de-DE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6" name="Picture 20" descr="91000_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7900" y="1859416"/>
            <a:ext cx="1253406" cy="89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 descr="91000_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53753" y="5647095"/>
            <a:ext cx="1243259" cy="52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 descr="9100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96884" y="4738083"/>
            <a:ext cx="1243258" cy="88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9100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96883" y="3868657"/>
            <a:ext cx="1243259" cy="76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5" descr="9100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796884" y="2837782"/>
            <a:ext cx="1243258" cy="88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Pfeil nach unten 21"/>
          <p:cNvSpPr>
            <a:spLocks noChangeArrowheads="1"/>
          </p:cNvSpPr>
          <p:nvPr/>
        </p:nvSpPr>
        <p:spPr bwMode="auto">
          <a:xfrm rot="5400000">
            <a:off x="5265747" y="2593056"/>
            <a:ext cx="214311" cy="255591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lIns="91167" tIns="45583" rIns="91167" bIns="45583" anchor="ctr"/>
          <a:lstStyle/>
          <a:p>
            <a:pPr defTabSz="91170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Clienting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2" name="Pfeil nach unten 21"/>
          <p:cNvSpPr>
            <a:spLocks noChangeArrowheads="1"/>
          </p:cNvSpPr>
          <p:nvPr/>
        </p:nvSpPr>
        <p:spPr bwMode="auto">
          <a:xfrm rot="5400000">
            <a:off x="5265749" y="3668718"/>
            <a:ext cx="214311" cy="255591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lIns="91167" tIns="45583" rIns="91167" bIns="45583" anchor="ctr"/>
          <a:lstStyle/>
          <a:p>
            <a:pPr defTabSz="91170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Pfeil nach unten 21"/>
          <p:cNvSpPr>
            <a:spLocks noChangeArrowheads="1"/>
          </p:cNvSpPr>
          <p:nvPr/>
        </p:nvSpPr>
        <p:spPr bwMode="auto">
          <a:xfrm rot="5400000">
            <a:off x="5265749" y="4674782"/>
            <a:ext cx="214311" cy="255591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lIns="91167" tIns="45583" rIns="91167" bIns="45583" anchor="ctr"/>
          <a:lstStyle/>
          <a:p>
            <a:pPr defTabSz="91170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Pfeil nach unten 21"/>
          <p:cNvSpPr>
            <a:spLocks noChangeArrowheads="1"/>
          </p:cNvSpPr>
          <p:nvPr/>
        </p:nvSpPr>
        <p:spPr bwMode="auto">
          <a:xfrm rot="5400000">
            <a:off x="5259399" y="5494368"/>
            <a:ext cx="214311" cy="255591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lIns="91167" tIns="45583" rIns="91167" bIns="45583" anchor="ctr"/>
          <a:lstStyle/>
          <a:p>
            <a:pPr defTabSz="91170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9874" name="Picture 2" descr="C:\Users\dietz\Desktop\Erledigt\09. Februar 2014\Unternehmenspräsentation\_76A8102_b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7189" y="1881188"/>
            <a:ext cx="2278036" cy="424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smtClean="0"/>
              <a:t>FÖRCH Racing.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54884" y="1712615"/>
            <a:ext cx="8154155" cy="4400848"/>
          </a:xfrm>
        </p:spPr>
        <p:txBody>
          <a:bodyPr/>
          <a:lstStyle/>
          <a:p>
            <a:pPr lvl="1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dirty="0" smtClean="0"/>
              <a:t>Since 2010 additionally Official team at the Porsche Carrera Cup Deutschland</a:t>
            </a:r>
            <a:endParaRPr lang="en-GB" sz="1800" dirty="0" smtClean="0"/>
          </a:p>
          <a:p>
            <a:pPr lvl="1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dirty="0" smtClean="0"/>
              <a:t>Since</a:t>
            </a:r>
            <a:r>
              <a:rPr lang="en-GB" sz="1800" dirty="0" smtClean="0"/>
              <a:t> 2012 Official Team at the Porsche Mobil 1 </a:t>
            </a:r>
            <a:r>
              <a:rPr lang="en-GB" sz="1800" dirty="0" err="1" smtClean="0"/>
              <a:t>Supercup</a:t>
            </a:r>
            <a:endParaRPr lang="en-GB" sz="1800" dirty="0" smtClean="0"/>
          </a:p>
          <a:p>
            <a:pPr lvl="1">
              <a:lnSpc>
                <a:spcPct val="150000"/>
              </a:lnSpc>
              <a:tabLst>
                <a:tab pos="3048000" algn="l"/>
              </a:tabLst>
              <a:defRPr/>
            </a:pPr>
            <a:r>
              <a:rPr lang="en-GB" dirty="0" smtClean="0"/>
              <a:t>2014 again represented in both Porsche Brand Cups</a:t>
            </a:r>
          </a:p>
        </p:txBody>
      </p:sp>
      <p:sp>
        <p:nvSpPr>
          <p:cNvPr id="11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ea typeface="+mj-ea"/>
                <a:cs typeface="+mj-cs"/>
              </a:rPr>
              <a:t>FÖRCH Racing</a:t>
            </a:r>
          </a:p>
        </p:txBody>
      </p:sp>
      <p:pic>
        <p:nvPicPr>
          <p:cNvPr id="12" name="Picture 5" descr="L:\Arbeitsbereich\3. Kommunikation\4. Sponsoring_Sport Engagement\1. Motorsport\1. Porsche\1. Porsche Mobil 1 Supercup\2013\1. Bilder\Racecam Barcelona\541526ff0c7b11dc42995bf407d8ceba518e508e3cb8c_lukas4.jpg"/>
          <p:cNvPicPr>
            <a:picLocks noChangeAspect="1" noChangeArrowheads="1"/>
          </p:cNvPicPr>
          <p:nvPr/>
        </p:nvPicPr>
        <p:blipFill>
          <a:blip r:embed="rId2" cstate="print">
            <a:lum bright="5000"/>
          </a:blip>
          <a:srcRect l="2750" t="31453" r="2790" b="16153"/>
          <a:stretch>
            <a:fillRect/>
          </a:stretch>
        </p:blipFill>
        <p:spPr bwMode="auto">
          <a:xfrm>
            <a:off x="647700" y="4005263"/>
            <a:ext cx="5749950" cy="2124075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9781" y="4005263"/>
            <a:ext cx="2265444" cy="89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4051" y="5237825"/>
            <a:ext cx="2241174" cy="89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FÖRCH Racing.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pPr>
              <a:lnSpc>
                <a:spcPts val="3199"/>
              </a:lnSpc>
              <a:defRPr/>
            </a:pPr>
            <a:r>
              <a:rPr lang="en-GB" sz="2800" dirty="0">
                <a:solidFill>
                  <a:srgbClr val="000000"/>
                </a:solidFill>
              </a:rPr>
              <a:t>Product </a:t>
            </a:r>
            <a:r>
              <a:rPr lang="en-GB" sz="2800" dirty="0" smtClean="0">
                <a:solidFill>
                  <a:srgbClr val="000000"/>
                </a:solidFill>
              </a:rPr>
              <a:t>Programme.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54882" y="1712615"/>
            <a:ext cx="8154155" cy="4400848"/>
          </a:xfrm>
        </p:spPr>
        <p:txBody>
          <a:bodyPr/>
          <a:lstStyle/>
          <a:p>
            <a:pPr marL="266700" indent="-266700" defTabSz="645544" eaLnBrk="0" hangingPunct="0">
              <a:lnSpc>
                <a:spcPct val="150000"/>
              </a:lnSpc>
              <a:spcBef>
                <a:spcPct val="20000"/>
              </a:spcBef>
              <a:buClr>
                <a:schemeClr val="accent6">
                  <a:lumMod val="25000"/>
                </a:schemeClr>
              </a:buClr>
              <a:buSzPct val="80000"/>
              <a:tabLst>
                <a:tab pos="266700" algn="l"/>
              </a:tabLst>
              <a:defRPr/>
            </a:pPr>
            <a:endParaRPr lang="de-DE" sz="1800" b="0" kern="0" dirty="0" smtClean="0">
              <a:solidFill>
                <a:srgbClr val="000000"/>
              </a:solidFill>
              <a:cs typeface="Arial" pitchFamily="34" charset="0"/>
            </a:endParaRPr>
          </a:p>
          <a:p>
            <a:pPr lvl="1">
              <a:lnSpc>
                <a:spcPct val="100000"/>
              </a:lnSpc>
              <a:buNone/>
            </a:pPr>
            <a:endParaRPr lang="de-DE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Customer Target Groups.</a:t>
            </a: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62506"/>
              </p:ext>
            </p:extLst>
          </p:nvPr>
        </p:nvGraphicFramePr>
        <p:xfrm>
          <a:off x="674687" y="1868488"/>
          <a:ext cx="3968751" cy="2136775"/>
        </p:xfrm>
        <a:graphic>
          <a:graphicData uri="http://schemas.openxmlformats.org/drawingml/2006/table">
            <a:tbl>
              <a:tblPr firstRow="1" bandRow="1">
                <a:effectLst/>
                <a:tableStyleId>{9DCAF9ED-07DC-4A11-8D7F-57B35C25682E}</a:tableStyleId>
              </a:tblPr>
              <a:tblGrid>
                <a:gridCol w="3968751"/>
              </a:tblGrid>
              <a:tr h="431706">
                <a:tc>
                  <a:txBody>
                    <a:bodyPr/>
                    <a:lstStyle/>
                    <a:p>
                      <a:r>
                        <a:rPr lang="en-GB" b="0" noProof="0" dirty="0" smtClean="0"/>
                        <a:t>Metal</a:t>
                      </a:r>
                      <a:r>
                        <a:rPr lang="en-GB" b="0" baseline="0" noProof="0" dirty="0" smtClean="0"/>
                        <a:t> Trade</a:t>
                      </a:r>
                      <a:endParaRPr lang="en-GB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705069">
                <a:tc>
                  <a:txBody>
                    <a:bodyPr/>
                    <a:lstStyle/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Steel and metal construction</a:t>
                      </a:r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Locksmith‘s shops</a:t>
                      </a:r>
                      <a:endParaRPr lang="en-GB" sz="1800" baseline="0" noProof="0" dirty="0" smtClean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999393"/>
              </p:ext>
            </p:extLst>
          </p:nvPr>
        </p:nvGraphicFramePr>
        <p:xfrm>
          <a:off x="674687" y="4149725"/>
          <a:ext cx="3968751" cy="220707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968751"/>
              </a:tblGrid>
              <a:tr h="396746">
                <a:tc>
                  <a:txBody>
                    <a:bodyPr/>
                    <a:lstStyle/>
                    <a:p>
                      <a:r>
                        <a:rPr lang="en-GB" b="0" noProof="0" dirty="0" smtClean="0"/>
                        <a:t>Industrial and Maintenance</a:t>
                      </a:r>
                      <a:r>
                        <a:rPr lang="en-GB" b="0" baseline="0" noProof="0" dirty="0" smtClean="0"/>
                        <a:t> Workshops</a:t>
                      </a:r>
                      <a:endParaRPr lang="en-GB" b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566992">
                <a:tc>
                  <a:txBody>
                    <a:bodyPr/>
                    <a:lstStyle/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Maintenance</a:t>
                      </a:r>
                    </a:p>
                    <a:p>
                      <a:pPr marL="266700" indent="-266700" defTabSz="645544" ea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buClr>
                          <a:schemeClr val="accent6">
                            <a:lumMod val="25000"/>
                          </a:schemeClr>
                        </a:buClr>
                        <a:buSzPct val="80000"/>
                        <a:buBlip>
                          <a:blip r:embed="rId2"/>
                        </a:buBlip>
                        <a:tabLst>
                          <a:tab pos="266700" algn="l"/>
                        </a:tabLst>
                        <a:defRPr/>
                      </a:pPr>
                      <a:r>
                        <a:rPr lang="en-GB" sz="1800" noProof="0" dirty="0" smtClean="0"/>
                        <a:t>Assembly production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The Company</a:t>
            </a:r>
          </a:p>
        </p:txBody>
      </p:sp>
      <p:sp>
        <p:nvSpPr>
          <p:cNvPr id="22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51201" name="Picture 1" descr="L:\Bilder\1. Imagebilder\1. Bau\3. Metallbau\1. Handwerker\FOE_METALLB_081_ba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7900" y="1868488"/>
            <a:ext cx="3997325" cy="2136775"/>
          </a:xfrm>
          <a:prstGeom prst="rect">
            <a:avLst/>
          </a:prstGeom>
          <a:noFill/>
        </p:spPr>
      </p:pic>
      <p:pic>
        <p:nvPicPr>
          <p:cNvPr id="51202" name="Picture 2" descr="L:\Bilder\1. Imagebilder\1. Bau\2. Heizungsbau\3. Hände Produkte\FOE_HEIZUNGSB_444_ba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7900" y="4149725"/>
            <a:ext cx="3997325" cy="1979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Approx. 80.000 articles available digitally and in printed version.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69636" name="Picture 4" descr="L:\Bilder\1. Imagebilder\6. Sonstiges\Gesamtkatalog 2013\_76A2522_b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7900" y="1871663"/>
            <a:ext cx="3997325" cy="4257675"/>
          </a:xfrm>
          <a:prstGeom prst="rect">
            <a:avLst/>
          </a:prstGeom>
          <a:noFill/>
        </p:spPr>
      </p:pic>
      <p:sp>
        <p:nvSpPr>
          <p:cNvPr id="5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Product Programme</a:t>
            </a:r>
          </a:p>
        </p:txBody>
      </p:sp>
      <p:pic>
        <p:nvPicPr>
          <p:cNvPr id="69635" name="Picture 3" descr="C:\Users\graphikxp\Desktop\Erledigt\08. Januar 2014\FOE_HEIZUNGSB_175_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871663"/>
            <a:ext cx="3995738" cy="2133600"/>
          </a:xfrm>
          <a:prstGeom prst="rect">
            <a:avLst/>
          </a:prstGeom>
          <a:noFill/>
        </p:spPr>
      </p:pic>
      <p:pic>
        <p:nvPicPr>
          <p:cNvPr id="71682" name="Picture 2" descr="C:\Users\dietz\Desktop\Erledigt\09. Februar 2014\Unternehmenspräsentation\_76A4008_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4149725"/>
            <a:ext cx="3995738" cy="1979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overview of the 18 chapters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3927" y="6646681"/>
            <a:ext cx="1619672" cy="332656"/>
          </a:xfrm>
        </p:spPr>
        <p:txBody>
          <a:bodyPr/>
          <a:lstStyle/>
          <a:p>
            <a:fld id="{75FC5E15-8F7B-489E-B946-29F2CF54D447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en-GB" sz="1200" dirty="0">
                <a:solidFill>
                  <a:srgbClr val="000000"/>
                </a:solidFill>
              </a:rPr>
              <a:t>Product Programme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1" y="1394139"/>
            <a:ext cx="5489041" cy="51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9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err="1" smtClean="0"/>
              <a:t>Thank</a:t>
            </a:r>
            <a:r>
              <a:rPr lang="de-DE" sz="2800" dirty="0" smtClean="0"/>
              <a:t> </a:t>
            </a:r>
            <a:r>
              <a:rPr lang="de-DE" sz="2800" dirty="0" err="1" smtClean="0"/>
              <a:t>you</a:t>
            </a:r>
            <a:r>
              <a:rPr lang="de-DE" sz="2800" dirty="0" smtClean="0"/>
              <a:t> </a:t>
            </a:r>
            <a:r>
              <a:rPr lang="de-DE" sz="2800" dirty="0" err="1" smtClean="0"/>
              <a:t>very</a:t>
            </a:r>
            <a:r>
              <a:rPr lang="de-DE" sz="2800" dirty="0" smtClean="0"/>
              <a:t> </a:t>
            </a:r>
            <a:r>
              <a:rPr lang="de-DE" sz="2800" dirty="0" err="1" smtClean="0"/>
              <a:t>much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your</a:t>
            </a:r>
            <a:r>
              <a:rPr lang="de-DE" sz="2800" dirty="0" smtClean="0"/>
              <a:t> </a:t>
            </a:r>
            <a:r>
              <a:rPr lang="de-DE" sz="2800" dirty="0" err="1" smtClean="0"/>
              <a:t>attention</a:t>
            </a:r>
            <a:r>
              <a:rPr lang="de-DE" sz="2800" dirty="0" smtClean="0"/>
              <a:t>.</a:t>
            </a:r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150445" y="6203988"/>
            <a:ext cx="1584176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/>
            <a:r>
              <a:rPr lang="de-DE" sz="1200" b="1" dirty="0" smtClean="0">
                <a:solidFill>
                  <a:srgbClr val="000000"/>
                </a:solidFill>
              </a:rPr>
              <a:t>foerch.com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811161" y="1736702"/>
            <a:ext cx="4133016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de-DE" b="1" kern="0" dirty="0" smtClean="0">
                <a:solidFill>
                  <a:srgbClr val="000000"/>
                </a:solidFill>
              </a:rPr>
              <a:t>Theo Förch GmbH &amp; Co. KG</a:t>
            </a:r>
          </a:p>
          <a:p>
            <a:pPr marL="269809" marR="0" lvl="1" indent="-269809" algn="l" defTabSz="914174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Theo-Förch-Straße 11-15</a:t>
            </a:r>
          </a:p>
          <a:p>
            <a:pPr marL="269809" marR="0" lvl="1" indent="-269809" algn="l" defTabSz="914174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D-74196 Neuenstadt</a:t>
            </a:r>
          </a:p>
          <a:p>
            <a:pPr marL="269809" marR="0" lvl="1" indent="-269809" algn="l" defTabSz="914174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Germany</a:t>
            </a:r>
          </a:p>
          <a:p>
            <a:pPr marL="269809" marR="0" lvl="1" indent="-269809" algn="l" defTabSz="914174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endParaRPr lang="de-DE" kern="0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269809" marR="0" lvl="1" indent="-269809" algn="l" defTabSz="914174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tabLst>
                <a:tab pos="2238375" algn="l"/>
                <a:tab pos="5195888" algn="r"/>
              </a:tabLst>
              <a:defRPr/>
            </a:pP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info@foerch.de</a:t>
            </a:r>
            <a:endParaRPr lang="de-DE" kern="0" dirty="0" smtClean="0">
              <a:solidFill>
                <a:srgbClr val="000000"/>
              </a:solidFill>
            </a:endParaRPr>
          </a:p>
          <a:p>
            <a:pPr marL="269809" marR="0" lvl="1" indent="-269809" algn="l" defTabSz="914174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Blip>
                <a:blip r:embed="rId3"/>
              </a:buBlip>
              <a:tabLst>
                <a:tab pos="2238375" algn="l"/>
                <a:tab pos="5195888" algn="r"/>
              </a:tabLst>
              <a:defRPr/>
            </a:pPr>
            <a:endParaRPr lang="de-DE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5" name="Object 7"/>
          <p:cNvGraphicFramePr>
            <a:graphicFrameLocks/>
          </p:cNvGraphicFramePr>
          <p:nvPr/>
        </p:nvGraphicFramePr>
        <p:xfrm>
          <a:off x="-1562184" y="2370138"/>
          <a:ext cx="6715126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Worksheet" r:id="rId3" imgW="8200958" imgH="4333785" progId="Excel.Sheet.8">
                  <p:embed/>
                </p:oleObj>
              </mc:Choice>
              <mc:Fallback>
                <p:oleObj name="Worksheet" r:id="rId3" imgW="8200958" imgH="4333785" progId="Excel.Sheet.8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62184" y="2370138"/>
                        <a:ext cx="6715126" cy="355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/>
          <a:lstStyle/>
          <a:p>
            <a:fld id="{529F1F5D-CA41-4A36-A1FA-1F83215ECBFF}" type="datetime1">
              <a:rPr lang="de-DE" sz="1000" smtClean="0">
                <a:solidFill>
                  <a:srgbClr val="FFFFFF"/>
                </a:solidFill>
              </a:rPr>
              <a:pPr/>
              <a:t>11.03.2015</a:t>
            </a:fld>
            <a:endParaRPr lang="de-DE" sz="1000" dirty="0" smtClean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46113" y="1811337"/>
            <a:ext cx="4060825" cy="1112837"/>
          </a:xfrm>
        </p:spPr>
        <p:txBody>
          <a:bodyPr/>
          <a:lstStyle/>
          <a:p>
            <a:pPr marL="266700" indent="-266700" defTabSz="645544" eaLnBrk="0" hangingPunct="0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25000"/>
                </a:schemeClr>
              </a:buClr>
              <a:buSzPct val="80000"/>
              <a:tabLst>
                <a:tab pos="266700" algn="l"/>
              </a:tabLst>
              <a:defRPr/>
            </a:pPr>
            <a:r>
              <a:rPr lang="en-GB" sz="1800" kern="0" dirty="0" smtClean="0">
                <a:solidFill>
                  <a:srgbClr val="000000"/>
                </a:solidFill>
                <a:cs typeface="Arial" pitchFamily="34" charset="0"/>
              </a:rPr>
              <a:t>Share or turnover in the Group</a:t>
            </a:r>
          </a:p>
          <a:p>
            <a:pPr marL="266700" indent="-266700" defTabSz="645544" eaLnBrk="0" hangingPunct="0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25000"/>
                </a:schemeClr>
              </a:buClr>
              <a:buSzPct val="80000"/>
              <a:tabLst>
                <a:tab pos="266700" algn="l"/>
              </a:tabLst>
              <a:defRPr/>
            </a:pPr>
            <a:r>
              <a:rPr lang="en-GB" sz="1800" b="0" kern="0" dirty="0" smtClean="0">
                <a:solidFill>
                  <a:srgbClr val="000000"/>
                </a:solidFill>
                <a:cs typeface="Arial" pitchFamily="34" charset="0"/>
              </a:rPr>
              <a:t>more than 300.000 active customers</a:t>
            </a:r>
          </a:p>
          <a:p>
            <a:pPr lvl="1">
              <a:lnSpc>
                <a:spcPct val="100000"/>
              </a:lnSpc>
              <a:buNone/>
            </a:pPr>
            <a:endParaRPr lang="de-DE" dirty="0"/>
          </a:p>
        </p:txBody>
      </p:sp>
      <p:sp>
        <p:nvSpPr>
          <p:cNvPr id="14" name="Titel 12"/>
          <p:cNvSpPr>
            <a:spLocks noGrp="1"/>
          </p:cNvSpPr>
          <p:nvPr>
            <p:ph type="title"/>
          </p:nvPr>
        </p:nvSpPr>
        <p:spPr>
          <a:xfrm>
            <a:off x="637542" y="884612"/>
            <a:ext cx="8158440" cy="864096"/>
          </a:xfrm>
        </p:spPr>
        <p:txBody>
          <a:bodyPr/>
          <a:lstStyle/>
          <a:p>
            <a:r>
              <a:rPr lang="en-GB" dirty="0" smtClean="0"/>
              <a:t>Breakdown by Customer Target Groups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17" name="Textplatzhalter 4"/>
          <p:cNvSpPr txBox="1">
            <a:spLocks/>
          </p:cNvSpPr>
          <p:nvPr/>
        </p:nvSpPr>
        <p:spPr>
          <a:xfrm>
            <a:off x="5010150" y="1811338"/>
            <a:ext cx="4060825" cy="111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6700" marR="0" lvl="0" indent="-266700" algn="l" defTabSz="645544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25000"/>
                </a:schemeClr>
              </a:buClr>
              <a:buSzPct val="80000"/>
              <a:buFont typeface="Arial" pitchFamily="34" charset="0"/>
              <a:buNone/>
              <a:tabLst>
                <a:tab pos="266700" algn="l"/>
              </a:tabLst>
              <a:defRPr/>
            </a:pPr>
            <a:r>
              <a:rPr lang="en-GB" b="1" kern="0" dirty="0" smtClean="0">
                <a:solidFill>
                  <a:srgbClr val="000000"/>
                </a:solidFill>
                <a:cs typeface="Arial" pitchFamily="34" charset="0"/>
              </a:rPr>
              <a:t>Share of turnover in Germany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  <a:p>
            <a:pPr marL="266700" marR="0" lvl="0" indent="-266700" algn="l" defTabSz="645544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25000"/>
                </a:schemeClr>
              </a:buClr>
              <a:buSzPct val="80000"/>
              <a:buFont typeface="Arial" pitchFamily="34" charset="0"/>
              <a:buNone/>
              <a:tabLst>
                <a:tab pos="266700" algn="l"/>
              </a:tabLst>
              <a:defRPr/>
            </a:pPr>
            <a:r>
              <a:rPr lang="en-GB" kern="0" dirty="0" smtClean="0">
                <a:solidFill>
                  <a:srgbClr val="000000"/>
                </a:solidFill>
                <a:cs typeface="Arial" pitchFamily="34" charset="0"/>
              </a:rPr>
              <a:t>more than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150.000 active customers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8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>
                <a:solidFill>
                  <a:srgbClr val="000000"/>
                </a:solidFill>
              </a:rPr>
              <a:t>The Company</a:t>
            </a:r>
          </a:p>
        </p:txBody>
      </p:sp>
      <p:graphicFrame>
        <p:nvGraphicFramePr>
          <p:cNvPr id="68612" name="Object 4"/>
          <p:cNvGraphicFramePr>
            <a:graphicFrameLocks/>
          </p:cNvGraphicFramePr>
          <p:nvPr/>
        </p:nvGraphicFramePr>
        <p:xfrm>
          <a:off x="2527272" y="2332275"/>
          <a:ext cx="6858000" cy="358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4" name="Worksheet" r:id="rId5" imgW="8391470" imgH="4391089" progId="Excel.Sheet.8">
                  <p:embed/>
                </p:oleObj>
              </mc:Choice>
              <mc:Fallback>
                <p:oleObj name="Worksheet" r:id="rId5" imgW="8391470" imgH="4391089" progId="Excel.Shee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272" y="2332275"/>
                        <a:ext cx="6858000" cy="358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787171" y="364022"/>
            <a:ext cx="7745269" cy="864096"/>
          </a:xfrm>
        </p:spPr>
        <p:txBody>
          <a:bodyPr/>
          <a:lstStyle/>
          <a:p>
            <a:r>
              <a:rPr lang="de-DE" sz="2800" dirty="0" smtClean="0"/>
              <a:t>FÖRCH Group.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etz\Desktop\Erledigt\09. Februar 2014\Unternehmenspräsentation\Weltkarte 3D_PP_englisch.jpg"/>
          <p:cNvPicPr>
            <a:picLocks noChangeAspect="1" noChangeArrowheads="1"/>
          </p:cNvPicPr>
          <p:nvPr/>
        </p:nvPicPr>
        <p:blipFill>
          <a:blip r:embed="rId2" cstate="print"/>
          <a:srcRect l="24562" t="21344" r="22328" b="15316"/>
          <a:stretch>
            <a:fillRect/>
          </a:stretch>
        </p:blipFill>
        <p:spPr bwMode="auto">
          <a:xfrm>
            <a:off x="3221019" y="1592263"/>
            <a:ext cx="5564206" cy="453707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768" y="872971"/>
            <a:ext cx="6499459" cy="992044"/>
          </a:xfrm>
        </p:spPr>
        <p:txBody>
          <a:bodyPr/>
          <a:lstStyle/>
          <a:p>
            <a:r>
              <a:rPr lang="en-GB" dirty="0" smtClean="0"/>
              <a:t>Focused on Europe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54884" y="1712615"/>
            <a:ext cx="8154155" cy="4400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9809" lvl="1" indent="-269809">
              <a:lnSpc>
                <a:spcPct val="150000"/>
              </a:lnSpc>
              <a:buClr>
                <a:srgbClr val="002642"/>
              </a:buClr>
              <a:buSzPct val="80000"/>
              <a:tabLst>
                <a:tab pos="2238375" algn="l"/>
              </a:tabLst>
              <a:defRPr/>
            </a:pPr>
            <a:endParaRPr lang="de-DE" dirty="0" smtClean="0">
              <a:solidFill>
                <a:srgbClr val="000000"/>
              </a:solidFill>
            </a:endParaRPr>
          </a:p>
          <a:p>
            <a:pPr marL="269809" lvl="1" indent="-269809">
              <a:lnSpc>
                <a:spcPct val="150000"/>
              </a:lnSpc>
              <a:buClr>
                <a:srgbClr val="002642"/>
              </a:buClr>
              <a:buSzPct val="80000"/>
              <a:tabLst>
                <a:tab pos="2238375" algn="l"/>
              </a:tabLst>
              <a:defRPr/>
            </a:pPr>
            <a:endParaRPr lang="de-DE" dirty="0" smtClean="0">
              <a:solidFill>
                <a:srgbClr val="000000"/>
              </a:solidFill>
            </a:endParaRPr>
          </a:p>
          <a:p>
            <a:pPr marL="269809" lvl="1" indent="-269809">
              <a:lnSpc>
                <a:spcPct val="150000"/>
              </a:lnSpc>
              <a:buClr>
                <a:srgbClr val="002642"/>
              </a:buClr>
              <a:buSzPct val="80000"/>
              <a:buFontTx/>
              <a:buBlip>
                <a:blip r:embed="rId3"/>
              </a:buBlip>
              <a:tabLst>
                <a:tab pos="2238375" algn="l"/>
              </a:tabLst>
              <a:defRPr/>
            </a:pPr>
            <a:endParaRPr lang="de-DE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0" name="Group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756367"/>
              </p:ext>
            </p:extLst>
          </p:nvPr>
        </p:nvGraphicFramePr>
        <p:xfrm>
          <a:off x="674687" y="1614614"/>
          <a:ext cx="2546331" cy="4875449"/>
        </p:xfrm>
        <a:graphic>
          <a:graphicData uri="http://schemas.openxmlformats.org/drawingml/2006/table">
            <a:tbl>
              <a:tblPr/>
              <a:tblGrid>
                <a:gridCol w="808246"/>
                <a:gridCol w="1738085"/>
              </a:tblGrid>
              <a:tr h="27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1963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Germany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1977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Austria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1991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Italy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Denmark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1999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France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Poland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Croatia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The Netherlands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56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Hungary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Switzerland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Czech Republic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Slovakia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Slovenia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15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Luxembourg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Spain</a:t>
                      </a:r>
                    </a:p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Portugal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Romania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71919"/>
                        </a:buClr>
                        <a:buSzTx/>
                        <a:buFont typeface="Symbol" pitchFamily="18" charset="2"/>
                        <a:buChar char="-"/>
                        <a:tabLst/>
                      </a:pPr>
                      <a:r>
                        <a:rPr kumimoji="0" lang="en-GB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Turkey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3367071" y="1566837"/>
            <a:ext cx="1606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000" dirty="0" smtClean="0"/>
              <a:t>Foreign companies</a:t>
            </a:r>
            <a:endParaRPr lang="en-GB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3368660" y="1709537"/>
            <a:ext cx="1678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642"/>
              </a:buClr>
            </a:pPr>
            <a:r>
              <a:rPr lang="de-DE" sz="1000" dirty="0" smtClean="0"/>
              <a:t>Distributors</a:t>
            </a:r>
            <a:endParaRPr lang="de-DE" sz="1000" dirty="0"/>
          </a:p>
        </p:txBody>
      </p:sp>
      <p:sp>
        <p:nvSpPr>
          <p:cNvPr id="13" name="Datumsplatzhalter 9"/>
          <p:cNvSpPr txBox="1">
            <a:spLocks/>
          </p:cNvSpPr>
          <p:nvPr/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 anchor="ctr" anchorCtr="1"/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F1F5D-CA41-4A36-A1FA-1F83215ECBFF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11.03.2015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FÖRCH Group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6" name="Picture 2" descr="C:\Users\dietz\Desktop\Erledigt\09. Februar 2014\Unternehmenspräsentation\20140213_Deutschlandkarte_Projektiert_extern_mit Grenzen_Final_ohne blaue Ö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832" y="1639863"/>
            <a:ext cx="88514" cy="108000"/>
          </a:xfrm>
          <a:prstGeom prst="rect">
            <a:avLst/>
          </a:prstGeom>
          <a:noFill/>
        </p:spPr>
      </p:pic>
      <p:pic>
        <p:nvPicPr>
          <p:cNvPr id="17" name="Picture 2" descr="C:\Users\dietz\Desktop\Erledigt\09. Februar 2014\Unternehmenspräsentation\20140213_Deutschlandkarte_Projektiert_extern_mit Grenzen_Final_ohne blaue Ös.jpg"/>
          <p:cNvPicPr>
            <a:picLocks noChangeAspect="1" noChangeArrowheads="1"/>
          </p:cNvPicPr>
          <p:nvPr/>
        </p:nvPicPr>
        <p:blipFill>
          <a:blip r:embed="rId5" cstate="print"/>
          <a:srcRect r="-32726"/>
          <a:stretch>
            <a:fillRect/>
          </a:stretch>
        </p:blipFill>
        <p:spPr bwMode="auto">
          <a:xfrm>
            <a:off x="3303570" y="1796965"/>
            <a:ext cx="146052" cy="108000"/>
          </a:xfrm>
          <a:prstGeom prst="rect">
            <a:avLst/>
          </a:prstGeom>
          <a:noFill/>
        </p:spPr>
      </p:pic>
      <p:cxnSp>
        <p:nvCxnSpPr>
          <p:cNvPr id="19" name="Gerade Verbindung 18"/>
          <p:cNvCxnSpPr/>
          <p:nvPr/>
        </p:nvCxnSpPr>
        <p:spPr>
          <a:xfrm rot="16200000" flipH="1">
            <a:off x="6379372" y="5112546"/>
            <a:ext cx="138111" cy="47622"/>
          </a:xfrm>
          <a:prstGeom prst="line">
            <a:avLst/>
          </a:prstGeom>
          <a:ln>
            <a:solidFill>
              <a:srgbClr val="B3B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dietz\Desktop\Erledigt\09. Februar 2014\Unternehmenspräsentation\20140314_Weltkarte_Vertriebspartner-Internatio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875557"/>
            <a:ext cx="7339113" cy="4253781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Internationally successful.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Datumsplatzhalter 9"/>
          <p:cNvSpPr txBox="1">
            <a:spLocks/>
          </p:cNvSpPr>
          <p:nvPr/>
        </p:nvSpPr>
        <p:spPr>
          <a:xfrm>
            <a:off x="153927" y="6646681"/>
            <a:ext cx="1619672" cy="332656"/>
          </a:xfrm>
          <a:prstGeom prst="rect">
            <a:avLst/>
          </a:prstGeom>
        </p:spPr>
        <p:txBody>
          <a:bodyPr anchor="ctr" anchorCtr="1"/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F1F5D-CA41-4A36-A1FA-1F83215ECBFF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11.03.2015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elplatzhalter 1"/>
          <p:cNvSpPr txBox="1">
            <a:spLocks/>
          </p:cNvSpPr>
          <p:nvPr/>
        </p:nvSpPr>
        <p:spPr>
          <a:xfrm>
            <a:off x="634993" y="293643"/>
            <a:ext cx="7199312" cy="4390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ts val="3199"/>
              </a:lnSpc>
              <a:spcBef>
                <a:spcPct val="0"/>
              </a:spcBef>
              <a:defRPr/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FÖRCH Group</a:t>
            </a:r>
            <a:endParaRPr lang="de-DE" sz="12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1505" name="Picture 1" descr="C:\Users\dietz\Desktop\Erledigt\09. Februar 2014\Unternehmenspräsentation\20140314_Weltkarte_Vertriebspartner International englisch.jpg"/>
          <p:cNvPicPr>
            <a:picLocks noChangeAspect="1" noChangeArrowheads="1"/>
          </p:cNvPicPr>
          <p:nvPr/>
        </p:nvPicPr>
        <p:blipFill>
          <a:blip r:embed="rId3" cstate="print"/>
          <a:srcRect t="29638" b="10302"/>
          <a:stretch>
            <a:fillRect/>
          </a:stretch>
        </p:blipFill>
        <p:spPr bwMode="auto">
          <a:xfrm>
            <a:off x="647700" y="1881188"/>
            <a:ext cx="7356521" cy="424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-Vorlage_FÖRCH_neu">
  <a:themeElements>
    <a:clrScheme name="FÖRCH">
      <a:dk1>
        <a:srgbClr val="000000"/>
      </a:dk1>
      <a:lt1>
        <a:srgbClr val="FFFFFF"/>
      </a:lt1>
      <a:dk2>
        <a:srgbClr val="002642"/>
      </a:dk2>
      <a:lt2>
        <a:srgbClr val="D9D9D9"/>
      </a:lt2>
      <a:accent1>
        <a:srgbClr val="E63027"/>
      </a:accent1>
      <a:accent2>
        <a:srgbClr val="002642"/>
      </a:accent2>
      <a:accent3>
        <a:srgbClr val="2D5BAF"/>
      </a:accent3>
      <a:accent4>
        <a:srgbClr val="00B1CA"/>
      </a:accent4>
      <a:accent5>
        <a:srgbClr val="1CBC70"/>
      </a:accent5>
      <a:accent6>
        <a:srgbClr val="FDB913"/>
      </a:accent6>
      <a:hlink>
        <a:srgbClr val="FFE0CC"/>
      </a:hlink>
      <a:folHlink>
        <a:srgbClr val="FFB27F"/>
      </a:folHlink>
    </a:clrScheme>
    <a:fontScheme name="FÖRCH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21B4"/>
        </a:solidFill>
        <a:ln>
          <a:solidFill>
            <a:srgbClr val="EF21B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1344</Words>
  <Application>Microsoft Office PowerPoint</Application>
  <PresentationFormat>Bildschirmpräsentation (4:3)</PresentationFormat>
  <Paragraphs>419</Paragraphs>
  <Slides>52</Slides>
  <Notes>13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4" baseType="lpstr">
      <vt:lpstr>PP-Vorlage_FÖRCH_neu</vt:lpstr>
      <vt:lpstr>Worksheet</vt:lpstr>
      <vt:lpstr>PowerPoint-Präsentation</vt:lpstr>
      <vt:lpstr>Headquarters in Neuenstadt-Kochertürn, Germany</vt:lpstr>
      <vt:lpstr>FÖRCH at a glance.</vt:lpstr>
      <vt:lpstr>Customer Target Groups.</vt:lpstr>
      <vt:lpstr>Customer Target Groups.</vt:lpstr>
      <vt:lpstr>Breakdown by Customer Target Groups.</vt:lpstr>
      <vt:lpstr>FÖRCH Group.</vt:lpstr>
      <vt:lpstr>Focused on Europe.</vt:lpstr>
      <vt:lpstr>Internationally successful.</vt:lpstr>
      <vt:lpstr>Key Figures - Group.</vt:lpstr>
      <vt:lpstr>Turnover Development.</vt:lpstr>
      <vt:lpstr>Employee Development.</vt:lpstr>
      <vt:lpstr>Marketing Channels.</vt:lpstr>
      <vt:lpstr>FÖRCH Direct Sales. </vt:lpstr>
      <vt:lpstr>25 FÖRCH Sales Offices in Germany.</vt:lpstr>
      <vt:lpstr>E-Commerce.</vt:lpstr>
      <vt:lpstr>E-Commerce.</vt:lpstr>
      <vt:lpstr>E-Commerce.</vt:lpstr>
      <vt:lpstr>E-Commerce.</vt:lpstr>
      <vt:lpstr>Phone Sales.</vt:lpstr>
      <vt:lpstr>Key Figures - Germany.</vt:lpstr>
      <vt:lpstr>Turnover Development.</vt:lpstr>
      <vt:lpstr>Employee Development.</vt:lpstr>
      <vt:lpstr>Logistics / Distribution</vt:lpstr>
      <vt:lpstr>FÖRCH Direct-Delivery  (Distributive Concept).</vt:lpstr>
      <vt:lpstr>FÖRCH Direct-Delivery  (Distributive Concept).</vt:lpstr>
      <vt:lpstr>Core Competence - Logistics.</vt:lpstr>
      <vt:lpstr>Logistics Center.</vt:lpstr>
      <vt:lpstr>Logistics Center.</vt:lpstr>
      <vt:lpstr> Handling Operations of an Order.</vt:lpstr>
      <vt:lpstr>PowerPoint-Präsentation</vt:lpstr>
      <vt:lpstr>PowerPoint-Präsentation</vt:lpstr>
      <vt:lpstr>Trade Fairs</vt:lpstr>
      <vt:lpstr>FÖRCH – be in touch.</vt:lpstr>
      <vt:lpstr>Schedule of Exhibitions 2015.</vt:lpstr>
      <vt:lpstr>International Exhibitions 2015.</vt:lpstr>
      <vt:lpstr>FÖRCH iNNOCenter.</vt:lpstr>
      <vt:lpstr>FÖRCH iNNOCenter.</vt:lpstr>
      <vt:lpstr>PowerPoint-Präsentation</vt:lpstr>
      <vt:lpstr>The Brand FÖRCH.</vt:lpstr>
      <vt:lpstr>Our Brand Value Model.</vt:lpstr>
      <vt:lpstr>The FÖRCH mission.</vt:lpstr>
      <vt:lpstr>Clienting.</vt:lpstr>
      <vt:lpstr>C-Parts-Management.</vt:lpstr>
      <vt:lpstr>FÖRCH VARO VARiable Order System</vt:lpstr>
      <vt:lpstr>FÖRCH VARO shelf system.</vt:lpstr>
      <vt:lpstr>FÖRCH Racing.</vt:lpstr>
      <vt:lpstr>FÖRCH Racing.</vt:lpstr>
      <vt:lpstr>Product Programme.</vt:lpstr>
      <vt:lpstr>Approx. 80.000 articles available digitally and in printed version.</vt:lpstr>
      <vt:lpstr>General overview of the 18 chapters.</vt:lpstr>
      <vt:lpstr>Thank you very much for your attention.</vt:lpstr>
    </vt:vector>
  </TitlesOfParts>
  <Company>Theo Förch GmbH &amp; Co. KG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Präsentationstitel, Arial Regular, 24 pt., ZAB 30 pt., max. zweizeilig</dc:title>
  <dc:creator>suleder</dc:creator>
  <dc:description>Vorlage Folien Bibliothek;_x000d_
Version 002;_x000d_
2011-10-19;</dc:description>
  <cp:lastModifiedBy>Theo Förch GmbH &amp; Co. KG</cp:lastModifiedBy>
  <cp:revision>942</cp:revision>
  <cp:lastPrinted>2014-07-18T13:17:41Z</cp:lastPrinted>
  <dcterms:created xsi:type="dcterms:W3CDTF">2012-05-30T09:24:40Z</dcterms:created>
  <dcterms:modified xsi:type="dcterms:W3CDTF">2015-03-11T15:27:19Z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rstellt von">
    <vt:lpwstr>wolf corporate</vt:lpwstr>
  </property>
  <property fmtid="{D5CDD505-2E9C-101B-9397-08002B2CF9AE}" pid="3" name="Erstellt am">
    <vt:lpwstr>2011-08-23</vt:lpwstr>
  </property>
  <property fmtid="{D5CDD505-2E9C-101B-9397-08002B2CF9AE}" pid="4" name="Bearbeiter">
    <vt:lpwstr>gadamovich | office implementation</vt:lpwstr>
  </property>
  <property fmtid="{D5CDD505-2E9C-101B-9397-08002B2CF9AE}" pid="5" name="Version">
    <vt:lpwstr>002</vt:lpwstr>
  </property>
  <property fmtid="{D5CDD505-2E9C-101B-9397-08002B2CF9AE}" pid="6" name="Version vom">
    <vt:lpwstr>2011-10-19</vt:lpwstr>
  </property>
</Properties>
</file>